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Average"/>
      <p:regular r:id="rId46"/>
    </p:embeddedFont>
    <p:embeddedFont>
      <p:font typeface="Oswa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778DEC-F0CF-4286-8C05-43F78C159705}">
  <a:tblStyle styleId="{69778DEC-F0CF-4286-8C05-43F78C1597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italic.fntdata"/><Relationship Id="rId21" Type="http://schemas.openxmlformats.org/officeDocument/2006/relationships/slide" Target="slides/slide15.xml"/><Relationship Id="rId43" Type="http://schemas.openxmlformats.org/officeDocument/2006/relationships/font" Target="fonts/Roboto-bold.fntdata"/><Relationship Id="rId24" Type="http://schemas.openxmlformats.org/officeDocument/2006/relationships/slide" Target="slides/slide18.xml"/><Relationship Id="rId46" Type="http://schemas.openxmlformats.org/officeDocument/2006/relationships/font" Target="fonts/Average-regular.fntdata"/><Relationship Id="rId23" Type="http://schemas.openxmlformats.org/officeDocument/2006/relationships/slide" Target="slides/slide17.xml"/><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Oswald-bold.fntdata"/><Relationship Id="rId25" Type="http://schemas.openxmlformats.org/officeDocument/2006/relationships/slide" Target="slides/slide19.xml"/><Relationship Id="rId47" Type="http://schemas.openxmlformats.org/officeDocument/2006/relationships/font" Target="fonts/Oswald-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f27bd40a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f27bd40a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f27bd40a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f27bd40a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247831a8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247831a8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247831a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247831a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were checked against correct output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3113f07e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3113f07e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were checked against correct output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3113f07e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3113f07e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were checked against correct output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3113f07e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3113f07e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were checked against correct output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3113f07e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3113f07e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were checked against correct output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3113f07e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3113f07e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were checked against correct output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3113f07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3113f07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were checked against correct output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6255823c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6255823c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3113f07e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3113f07e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were checked against correct output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33255f0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33255f08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3113f07e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3113f07e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34cc9cdf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34cc9cdf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344be8ad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344be8ad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270c4438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270c4438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331e624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331e624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f27bd40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f27bd40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f27bd40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f27bd40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247831a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6247831a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6255823c4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6255823c4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247831a8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247831a8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34cc9cdf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34cc9cdf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247831a8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6247831a8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247831a8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247831a8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a344be8a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a344be8a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635b0a6883ccc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a635b0a6883ccc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f27bd40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f27bd40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23e26c21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623e26c21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270c4438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6270c4438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341c130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341c130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f27bd4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f27bd4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262e58e24_0_1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262e58e24_0_1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rgbClr val="252F3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ris.ripe.net/doc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F9900"/>
                </a:solidFill>
              </a:rPr>
              <a:t>Amazon Graph-Based LLM</a:t>
            </a:r>
            <a:endParaRPr>
              <a:solidFill>
                <a:srgbClr val="FF9900"/>
              </a:solidFill>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0"/>
              </a:spcAft>
              <a:buNone/>
            </a:pPr>
            <a:r>
              <a:rPr lang="en"/>
              <a:t>By,</a:t>
            </a:r>
            <a:endParaRPr/>
          </a:p>
          <a:p>
            <a:pPr indent="0" lvl="0" marL="0" rtl="0" algn="ctr">
              <a:spcBef>
                <a:spcPts val="0"/>
              </a:spcBef>
              <a:spcAft>
                <a:spcPts val="0"/>
              </a:spcAft>
              <a:buNone/>
            </a:pPr>
            <a:r>
              <a:rPr lang="en"/>
              <a:t>Kiran Sheena Jyothi, Hanwei Hu, Yuexin Chen, Han Wen Liang, Sharika Mahadevan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Why we need a custom chain</a:t>
            </a:r>
            <a:endParaRPr>
              <a:solidFill>
                <a:srgbClr val="FF9900"/>
              </a:solidFill>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LangChain although easy to implement, has the following issues</a:t>
            </a:r>
            <a:endParaRPr sz="1700"/>
          </a:p>
          <a:p>
            <a:pPr indent="-311150" lvl="1" marL="1371600" rtl="0" algn="l">
              <a:spcBef>
                <a:spcPts val="0"/>
              </a:spcBef>
              <a:spcAft>
                <a:spcPts val="0"/>
              </a:spcAft>
              <a:buSzPts val="1300"/>
              <a:buChar char="○"/>
            </a:pPr>
            <a:r>
              <a:rPr lang="en"/>
              <a:t>User input has to be sometimes specific and clear</a:t>
            </a:r>
            <a:endParaRPr/>
          </a:p>
          <a:p>
            <a:pPr indent="-317500" lvl="1" marL="1371600" rtl="0" algn="l">
              <a:spcBef>
                <a:spcPts val="0"/>
              </a:spcBef>
              <a:spcAft>
                <a:spcPts val="0"/>
              </a:spcAft>
              <a:buSzPts val="1400"/>
              <a:buChar char="○"/>
            </a:pPr>
            <a:r>
              <a:rPr lang="en"/>
              <a:t>Generated cypher queries can be incorrect </a:t>
            </a:r>
            <a:endParaRPr/>
          </a:p>
          <a:p>
            <a:pPr indent="-317500" lvl="1" marL="1371600" rtl="0" algn="l">
              <a:spcBef>
                <a:spcPts val="0"/>
              </a:spcBef>
              <a:spcAft>
                <a:spcPts val="0"/>
              </a:spcAft>
              <a:buSzPts val="1400"/>
              <a:buChar char="○"/>
            </a:pPr>
            <a:r>
              <a:rPr lang="en"/>
              <a:t>User output may not be coherent</a:t>
            </a:r>
            <a:endParaRPr/>
          </a:p>
          <a:p>
            <a:pPr indent="-336550" lvl="0" marL="457200" rtl="0" algn="l">
              <a:spcBef>
                <a:spcPts val="0"/>
              </a:spcBef>
              <a:spcAft>
                <a:spcPts val="0"/>
              </a:spcAft>
              <a:buSzPts val="1700"/>
              <a:buChar char="●"/>
            </a:pPr>
            <a:r>
              <a:rPr lang="en" sz="1700"/>
              <a:t>Developing a custom chain allows us to fine tune the prompts according to our requirements</a:t>
            </a:r>
            <a:endParaRPr sz="1700"/>
          </a:p>
          <a:p>
            <a:pPr indent="-336550" lvl="0" marL="457200" rtl="0" algn="l">
              <a:spcBef>
                <a:spcPts val="0"/>
              </a:spcBef>
              <a:spcAft>
                <a:spcPts val="0"/>
              </a:spcAft>
              <a:buSzPts val="1700"/>
              <a:buChar char="●"/>
            </a:pPr>
            <a:r>
              <a:rPr lang="en" sz="1700"/>
              <a:t>The precision of user input can also be enhanced to decrease ambiguity and the overall user experience</a:t>
            </a:r>
            <a:endParaRPr sz="1700"/>
          </a:p>
          <a:p>
            <a:pPr indent="-336550" lvl="0" marL="457200" rtl="0" algn="l">
              <a:spcBef>
                <a:spcPts val="0"/>
              </a:spcBef>
              <a:spcAft>
                <a:spcPts val="0"/>
              </a:spcAft>
              <a:buSzPts val="1700"/>
              <a:buChar char="●"/>
            </a:pPr>
            <a:r>
              <a:rPr lang="en" sz="1700"/>
              <a:t>An error feedback loop can be constructed to improve accuracy of cypher queries</a:t>
            </a:r>
            <a:endParaRPr sz="1700"/>
          </a:p>
          <a:p>
            <a:pPr indent="-336550" lvl="0" marL="457200" rtl="0" algn="l">
              <a:spcBef>
                <a:spcPts val="0"/>
              </a:spcBef>
              <a:spcAft>
                <a:spcPts val="0"/>
              </a:spcAft>
              <a:buSzPts val="1700"/>
              <a:buChar char="●"/>
            </a:pPr>
            <a:r>
              <a:rPr lang="en" sz="1700"/>
              <a:t>Migration to other systems would also be made easier.</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Final model</a:t>
            </a:r>
            <a:endParaRPr>
              <a:solidFill>
                <a:srgbClr val="FF9900"/>
              </a:solidFill>
            </a:endParaRPr>
          </a:p>
        </p:txBody>
      </p:sp>
      <p:pic>
        <p:nvPicPr>
          <p:cNvPr id="126" name="Google Shape;126;p23"/>
          <p:cNvPicPr preferRelativeResize="0"/>
          <p:nvPr/>
        </p:nvPicPr>
        <p:blipFill>
          <a:blip r:embed="rId3">
            <a:alphaModFix/>
          </a:blip>
          <a:stretch>
            <a:fillRect/>
          </a:stretch>
        </p:blipFill>
        <p:spPr>
          <a:xfrm>
            <a:off x="504763" y="1017725"/>
            <a:ext cx="8134467"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F9900"/>
                </a:solidFill>
              </a:rPr>
              <a:t>Insights</a:t>
            </a:r>
            <a:endParaRPr>
              <a:solidFill>
                <a:srgbClr val="FF99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Summary</a:t>
            </a:r>
            <a:endParaRPr>
              <a:solidFill>
                <a:srgbClr val="FF9900"/>
              </a:solidFill>
            </a:endParaRPr>
          </a:p>
        </p:txBody>
      </p:sp>
      <p:graphicFrame>
        <p:nvGraphicFramePr>
          <p:cNvPr id="137" name="Google Shape;137;p25"/>
          <p:cNvGraphicFramePr/>
          <p:nvPr/>
        </p:nvGraphicFramePr>
        <p:xfrm>
          <a:off x="952500" y="1520075"/>
          <a:ext cx="3000000" cy="3000000"/>
        </p:xfrm>
        <a:graphic>
          <a:graphicData uri="http://schemas.openxmlformats.org/drawingml/2006/table">
            <a:tbl>
              <a:tblPr>
                <a:noFill/>
                <a:tableStyleId>{69778DEC-F0CF-4286-8C05-43F78C159705}</a:tableStyleId>
              </a:tblPr>
              <a:tblGrid>
                <a:gridCol w="1583050"/>
                <a:gridCol w="4411425"/>
                <a:gridCol w="1244525"/>
              </a:tblGrid>
              <a:tr h="381000">
                <a:tc>
                  <a:txBody>
                    <a:bodyPr/>
                    <a:lstStyle/>
                    <a:p>
                      <a:pPr indent="0" lvl="0" marL="0" rtl="0" algn="l">
                        <a:spcBef>
                          <a:spcPts val="0"/>
                        </a:spcBef>
                        <a:spcAft>
                          <a:spcPts val="0"/>
                        </a:spcAft>
                        <a:buNone/>
                      </a:pPr>
                      <a:r>
                        <a:rPr b="1" lang="en">
                          <a:solidFill>
                            <a:schemeClr val="dk1"/>
                          </a:solidFill>
                        </a:rPr>
                        <a:t>Properties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Prompt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Capable</a:t>
                      </a:r>
                      <a:r>
                        <a:rPr b="1" lang="en">
                          <a:solidFill>
                            <a:schemeClr val="dk1"/>
                          </a:solidFill>
                        </a:rPr>
                        <a:t>?</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Number of Nodes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How many nodes are there of type &lt;node_type&gt;?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Number of edges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How many edges are there between the nodes with type </a:t>
                      </a:r>
                      <a:r>
                        <a:rPr lang="en">
                          <a:solidFill>
                            <a:schemeClr val="dk1"/>
                          </a:solidFill>
                        </a:rPr>
                        <a:t>&lt;node_type&gt;</a:t>
                      </a:r>
                      <a:r>
                        <a:rPr lang="en">
                          <a:solidFill>
                            <a:schemeClr val="dk1"/>
                          </a:solidFill>
                        </a:rPr>
                        <a: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Isolated nodes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Are there any isolated nodes of type </a:t>
                      </a:r>
                      <a:r>
                        <a:rPr lang="en">
                          <a:solidFill>
                            <a:schemeClr val="dk1"/>
                          </a:solidFill>
                        </a:rPr>
                        <a:t>&lt;node_type&gt; </a:t>
                      </a:r>
                      <a:r>
                        <a:rPr lang="en">
                          <a:solidFill>
                            <a:schemeClr val="dk1"/>
                          </a:solidFill>
                        </a:rPr>
                        <a:t>in the network? Can you mention their ids?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Summary</a:t>
            </a:r>
            <a:endParaRPr>
              <a:solidFill>
                <a:srgbClr val="FF9900"/>
              </a:solidFill>
            </a:endParaRPr>
          </a:p>
        </p:txBody>
      </p:sp>
      <p:graphicFrame>
        <p:nvGraphicFramePr>
          <p:cNvPr id="143" name="Google Shape;143;p26"/>
          <p:cNvGraphicFramePr/>
          <p:nvPr/>
        </p:nvGraphicFramePr>
        <p:xfrm>
          <a:off x="952500" y="1236150"/>
          <a:ext cx="3000000" cy="3000000"/>
        </p:xfrm>
        <a:graphic>
          <a:graphicData uri="http://schemas.openxmlformats.org/drawingml/2006/table">
            <a:tbl>
              <a:tblPr>
                <a:noFill/>
                <a:tableStyleId>{69778DEC-F0CF-4286-8C05-43F78C159705}</a:tableStyleId>
              </a:tblPr>
              <a:tblGrid>
                <a:gridCol w="1161300"/>
                <a:gridCol w="5463150"/>
                <a:gridCol w="1000275"/>
              </a:tblGrid>
              <a:tr h="381000">
                <a:tc>
                  <a:txBody>
                    <a:bodyPr/>
                    <a:lstStyle/>
                    <a:p>
                      <a:pPr indent="0" lvl="0" marL="0" rtl="0" algn="l">
                        <a:spcBef>
                          <a:spcPts val="0"/>
                        </a:spcBef>
                        <a:spcAft>
                          <a:spcPts val="0"/>
                        </a:spcAft>
                        <a:buNone/>
                      </a:pPr>
                      <a:r>
                        <a:rPr b="1" lang="en">
                          <a:solidFill>
                            <a:schemeClr val="dk1"/>
                          </a:solidFill>
                        </a:rPr>
                        <a:t>Properties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Prompt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Capable</a:t>
                      </a:r>
                      <a:r>
                        <a:rPr b="1" lang="en">
                          <a:solidFill>
                            <a:schemeClr val="dk1"/>
                          </a:solidFill>
                        </a:rPr>
                        <a:t>?</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Indegree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Consider all nodes of node type &lt;insert node type&gt; (ex. Node_201511060000) and relationship as &lt;insert relationship type&gt; (ex. CONNECTS_201511060000) as graph at time &lt;insert time name&gt; (ex. t1). What is the indegree of node &lt;insert node name&gt; (ex. 22804) at &lt;insert time name&gt; (ex. t1)?</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Change in Indegree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Consider all nodes of node type &lt;insert node type&gt; (ex. Node_201511060000) and relationship as &lt;insert relationship type&gt; (ex. CONNECTS_201511060000) as graph at time &lt;insert time name&gt; (ex. t1) and all nodes of type &lt;insert node type&gt; (ex. Node_201511060800) and relationship as &lt;insert relationship type&gt; (ex. CONNECTS_201511060800) as graph at time &lt;insert time name&gt; (ex. t2). Between t1 and t2, what is the change in indegree for node &lt;insert node name&gt; (ex. 48479)?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Summary</a:t>
            </a:r>
            <a:endParaRPr>
              <a:solidFill>
                <a:srgbClr val="FF9900"/>
              </a:solidFill>
            </a:endParaRPr>
          </a:p>
        </p:txBody>
      </p:sp>
      <p:graphicFrame>
        <p:nvGraphicFramePr>
          <p:cNvPr id="149" name="Google Shape;149;p27"/>
          <p:cNvGraphicFramePr/>
          <p:nvPr/>
        </p:nvGraphicFramePr>
        <p:xfrm>
          <a:off x="952500" y="1236150"/>
          <a:ext cx="3000000" cy="3000000"/>
        </p:xfrm>
        <a:graphic>
          <a:graphicData uri="http://schemas.openxmlformats.org/drawingml/2006/table">
            <a:tbl>
              <a:tblPr>
                <a:noFill/>
                <a:tableStyleId>{69778DEC-F0CF-4286-8C05-43F78C159705}</a:tableStyleId>
              </a:tblPr>
              <a:tblGrid>
                <a:gridCol w="1136650"/>
                <a:gridCol w="5347175"/>
                <a:gridCol w="979050"/>
              </a:tblGrid>
              <a:tr h="381000">
                <a:tc>
                  <a:txBody>
                    <a:bodyPr/>
                    <a:lstStyle/>
                    <a:p>
                      <a:pPr indent="0" lvl="0" marL="0" rtl="0" algn="l">
                        <a:spcBef>
                          <a:spcPts val="0"/>
                        </a:spcBef>
                        <a:spcAft>
                          <a:spcPts val="0"/>
                        </a:spcAft>
                        <a:buNone/>
                      </a:pPr>
                      <a:r>
                        <a:rPr b="1" lang="en">
                          <a:solidFill>
                            <a:schemeClr val="dk1"/>
                          </a:solidFill>
                        </a:rPr>
                        <a:t>Properties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Prompt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Capable?</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Out</a:t>
                      </a:r>
                      <a:r>
                        <a:rPr lang="en">
                          <a:solidFill>
                            <a:schemeClr val="dk1"/>
                          </a:solidFill>
                        </a:rPr>
                        <a:t>degree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Consider all nodes of node type &lt;insert node type&gt; (ex. Node_201511060000) and relationship as &lt;insert relationship type&gt; (ex. CONNECTS_201511060000) as graph at time &lt;insert time name&gt; (ex. t1). What is the outdegree of node &lt;insert node name&gt; (ex. 22804) at &lt;insert time name&gt; (ex. t1)?</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Change in Outdegree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Consider all nodes of node type &lt;insert node type&gt; (ex. Node_201511060000) and relationship as &lt;insert relationship type&gt; (ex. CONNECTS_201511060000) as graph at time &lt;insert time name&gt; (ex. t1) and all nodes of type &lt;insert node type&gt; (ex. Node_201511060800) and relationship as &lt;insert relationship type&gt; (ex. CONNECTS_201511060800) as graph at time &lt;insert time name&gt; (ex. t2). Between t1 and t2, what is the change in outdegree for node &lt;insert node name&gt; (ex. 48479)?</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Summary</a:t>
            </a:r>
            <a:endParaRPr>
              <a:solidFill>
                <a:srgbClr val="FF9900"/>
              </a:solidFill>
            </a:endParaRPr>
          </a:p>
        </p:txBody>
      </p:sp>
      <p:graphicFrame>
        <p:nvGraphicFramePr>
          <p:cNvPr id="155" name="Google Shape;155;p28"/>
          <p:cNvGraphicFramePr/>
          <p:nvPr/>
        </p:nvGraphicFramePr>
        <p:xfrm>
          <a:off x="952500" y="1236150"/>
          <a:ext cx="3000000" cy="3000000"/>
        </p:xfrm>
        <a:graphic>
          <a:graphicData uri="http://schemas.openxmlformats.org/drawingml/2006/table">
            <a:tbl>
              <a:tblPr>
                <a:noFill/>
                <a:tableStyleId>{69778DEC-F0CF-4286-8C05-43F78C159705}</a:tableStyleId>
              </a:tblPr>
              <a:tblGrid>
                <a:gridCol w="1136650"/>
                <a:gridCol w="5347175"/>
                <a:gridCol w="979050"/>
              </a:tblGrid>
              <a:tr h="381000">
                <a:tc>
                  <a:txBody>
                    <a:bodyPr/>
                    <a:lstStyle/>
                    <a:p>
                      <a:pPr indent="0" lvl="0" marL="0" rtl="0" algn="l">
                        <a:spcBef>
                          <a:spcPts val="0"/>
                        </a:spcBef>
                        <a:spcAft>
                          <a:spcPts val="0"/>
                        </a:spcAft>
                        <a:buNone/>
                      </a:pPr>
                      <a:r>
                        <a:rPr b="1" lang="en">
                          <a:solidFill>
                            <a:schemeClr val="dk1"/>
                          </a:solidFill>
                        </a:rPr>
                        <a:t>Properties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Prompt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Capable?</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Path existence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Does a path exist from node &lt;insert node name&gt; (e.g -28625) to node &lt;insert node name&gt;(e.g - 2828) for nodes of type &lt;insert node type&gt; (e.g - node_201511060000)? If so what is the path in terms of node id?</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Path length</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What are the paths from &lt;insert node name&gt; (e.g -1251) to node &lt;insert node name&gt;(e.g - 4844) for nodes of type &lt;insert node type&gt; (e.g - node_201511060000)? Also, return the path length of each path.</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Summary</a:t>
            </a:r>
            <a:endParaRPr>
              <a:solidFill>
                <a:srgbClr val="FF9900"/>
              </a:solidFill>
            </a:endParaRPr>
          </a:p>
        </p:txBody>
      </p:sp>
      <p:graphicFrame>
        <p:nvGraphicFramePr>
          <p:cNvPr id="161" name="Google Shape;161;p29"/>
          <p:cNvGraphicFramePr/>
          <p:nvPr/>
        </p:nvGraphicFramePr>
        <p:xfrm>
          <a:off x="952500" y="1236150"/>
          <a:ext cx="3000000" cy="3000000"/>
        </p:xfrm>
        <a:graphic>
          <a:graphicData uri="http://schemas.openxmlformats.org/drawingml/2006/table">
            <a:tbl>
              <a:tblPr>
                <a:noFill/>
                <a:tableStyleId>{69778DEC-F0CF-4286-8C05-43F78C159705}</a:tableStyleId>
              </a:tblPr>
              <a:tblGrid>
                <a:gridCol w="1136650"/>
                <a:gridCol w="5347175"/>
                <a:gridCol w="979050"/>
              </a:tblGrid>
              <a:tr h="381000">
                <a:tc>
                  <a:txBody>
                    <a:bodyPr/>
                    <a:lstStyle/>
                    <a:p>
                      <a:pPr indent="0" lvl="0" marL="0" rtl="0" algn="l">
                        <a:spcBef>
                          <a:spcPts val="0"/>
                        </a:spcBef>
                        <a:spcAft>
                          <a:spcPts val="0"/>
                        </a:spcAft>
                        <a:buNone/>
                      </a:pPr>
                      <a:r>
                        <a:rPr b="1" lang="en">
                          <a:solidFill>
                            <a:schemeClr val="dk1"/>
                          </a:solidFill>
                        </a:rPr>
                        <a:t>Properties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Prompt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Capable?</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Change in Shortest Path</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Consider all nodes of node type &lt;insert node type&gt; (ex. Node_201511060000) and relationship as &lt;insert relationship type&gt; (ex. CONNECTS_201511060000) as graph at time &lt;insert time snapshot name&gt; (ex. t1) and all nodes of type &lt;insert node type&gt; (ex. Node_201511060800) and relationship as &lt;insert relationship type&gt; (ex. CONNECTS_201511060800) as graph at time &lt;insert time snapshot name&gt; (ex. t2). Between t1 and t2, have the shortest paths from &lt;insert node name &gt; (e.g 31133) to &lt;insert node name&gt; (e.g 4777) changed? If so, how did it change?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Summary</a:t>
            </a:r>
            <a:endParaRPr>
              <a:solidFill>
                <a:srgbClr val="FF9900"/>
              </a:solidFill>
            </a:endParaRPr>
          </a:p>
        </p:txBody>
      </p:sp>
      <p:graphicFrame>
        <p:nvGraphicFramePr>
          <p:cNvPr id="167" name="Google Shape;167;p30"/>
          <p:cNvGraphicFramePr/>
          <p:nvPr/>
        </p:nvGraphicFramePr>
        <p:xfrm>
          <a:off x="952500" y="1236150"/>
          <a:ext cx="3000000" cy="3000000"/>
        </p:xfrm>
        <a:graphic>
          <a:graphicData uri="http://schemas.openxmlformats.org/drawingml/2006/table">
            <a:tbl>
              <a:tblPr>
                <a:noFill/>
                <a:tableStyleId>{69778DEC-F0CF-4286-8C05-43F78C159705}</a:tableStyleId>
              </a:tblPr>
              <a:tblGrid>
                <a:gridCol w="1136650"/>
                <a:gridCol w="5347175"/>
                <a:gridCol w="979050"/>
              </a:tblGrid>
              <a:tr h="381000">
                <a:tc>
                  <a:txBody>
                    <a:bodyPr/>
                    <a:lstStyle/>
                    <a:p>
                      <a:pPr indent="0" lvl="0" marL="0" rtl="0" algn="l">
                        <a:spcBef>
                          <a:spcPts val="0"/>
                        </a:spcBef>
                        <a:spcAft>
                          <a:spcPts val="0"/>
                        </a:spcAft>
                        <a:buNone/>
                      </a:pPr>
                      <a:r>
                        <a:rPr b="1" lang="en">
                          <a:solidFill>
                            <a:schemeClr val="dk1"/>
                          </a:solidFill>
                        </a:rPr>
                        <a:t>Properties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Prompt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Capable?</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Change in number of  Path</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Consider all nodes of node type &lt;insert node type&gt; (ex. Node_201511060000) and relationship as &lt;insert relationship type&gt; (ex. CONNECTS_201511060000) as graph at time &lt;insert time snapshot name&gt; (ex. t1) and all nodes of type &lt;insert node type&gt; (ex. Node_201511060800) and relationship as &lt;insert relationship type&gt; (ex. CONNECTS_201511060800) as graph at time &lt;insert time snapshot name&gt; (ex. t2). Between t1 and t2, are there any change in number of paths from &lt;insert node name &gt; (e.g 28625) to &lt;insert node name&gt; (e.g 50300)?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Summary</a:t>
            </a:r>
            <a:endParaRPr>
              <a:solidFill>
                <a:srgbClr val="FF9900"/>
              </a:solidFill>
            </a:endParaRPr>
          </a:p>
        </p:txBody>
      </p:sp>
      <p:graphicFrame>
        <p:nvGraphicFramePr>
          <p:cNvPr id="173" name="Google Shape;173;p31"/>
          <p:cNvGraphicFramePr/>
          <p:nvPr/>
        </p:nvGraphicFramePr>
        <p:xfrm>
          <a:off x="750638" y="1350800"/>
          <a:ext cx="3000000" cy="3000000"/>
        </p:xfrm>
        <a:graphic>
          <a:graphicData uri="http://schemas.openxmlformats.org/drawingml/2006/table">
            <a:tbl>
              <a:tblPr>
                <a:noFill/>
                <a:tableStyleId>{69778DEC-F0CF-4286-8C05-43F78C159705}</a:tableStyleId>
              </a:tblPr>
              <a:tblGrid>
                <a:gridCol w="1316500"/>
                <a:gridCol w="5347175"/>
                <a:gridCol w="979050"/>
              </a:tblGrid>
              <a:tr h="381000">
                <a:tc>
                  <a:txBody>
                    <a:bodyPr/>
                    <a:lstStyle/>
                    <a:p>
                      <a:pPr indent="0" lvl="0" marL="0" rtl="0" algn="l">
                        <a:spcBef>
                          <a:spcPts val="0"/>
                        </a:spcBef>
                        <a:spcAft>
                          <a:spcPts val="0"/>
                        </a:spcAft>
                        <a:buNone/>
                      </a:pPr>
                      <a:r>
                        <a:rPr b="1" lang="en">
                          <a:solidFill>
                            <a:schemeClr val="dk1"/>
                          </a:solidFill>
                        </a:rPr>
                        <a:t>Properties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Prompt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Capable?</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Comparison between Current and shortest path</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If the current path from &lt;insert node name&gt; (e.g 1251) to &lt;insert node name&gt; (e.g 4844) is &lt;insert path sequence&gt; (e.g -1251-28625-12989-6762-3356-2914-4844) for node type &lt;insert node type&gt; (e.g -Node_201511060000),</a:t>
                      </a:r>
                      <a:endParaRPr>
                        <a:solidFill>
                          <a:schemeClr val="dk1"/>
                        </a:solidFill>
                      </a:endParaRPr>
                    </a:p>
                    <a:p>
                      <a:pPr indent="0" lvl="0" marL="0" rtl="0" algn="l">
                        <a:spcBef>
                          <a:spcPts val="0"/>
                        </a:spcBef>
                        <a:spcAft>
                          <a:spcPts val="0"/>
                        </a:spcAft>
                        <a:buNone/>
                      </a:pPr>
                      <a:r>
                        <a:rPr lang="en">
                          <a:solidFill>
                            <a:schemeClr val="dk1"/>
                          </a:solidFill>
                        </a:rPr>
                        <a:t>What is the shortest path possible and what is the difference?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Yes</a:t>
                      </a:r>
                      <a:endParaRPr>
                        <a:solidFill>
                          <a:schemeClr val="dk1"/>
                        </a:solidFill>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F9900"/>
                </a:solidFill>
              </a:rPr>
              <a:t>Problem Statement</a:t>
            </a:r>
            <a:endParaRPr>
              <a:solidFill>
                <a:srgbClr val="FF99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Summary</a:t>
            </a:r>
            <a:endParaRPr>
              <a:solidFill>
                <a:srgbClr val="FF9900"/>
              </a:solidFill>
            </a:endParaRPr>
          </a:p>
        </p:txBody>
      </p:sp>
      <p:graphicFrame>
        <p:nvGraphicFramePr>
          <p:cNvPr id="179" name="Google Shape;179;p32"/>
          <p:cNvGraphicFramePr/>
          <p:nvPr/>
        </p:nvGraphicFramePr>
        <p:xfrm>
          <a:off x="675050" y="1246825"/>
          <a:ext cx="3000000" cy="3000000"/>
        </p:xfrm>
        <a:graphic>
          <a:graphicData uri="http://schemas.openxmlformats.org/drawingml/2006/table">
            <a:tbl>
              <a:tblPr>
                <a:noFill/>
                <a:tableStyleId>{69778DEC-F0CF-4286-8C05-43F78C159705}</a:tableStyleId>
              </a:tblPr>
              <a:tblGrid>
                <a:gridCol w="1136650"/>
                <a:gridCol w="5347175"/>
                <a:gridCol w="1224475"/>
              </a:tblGrid>
              <a:tr h="381000">
                <a:tc>
                  <a:txBody>
                    <a:bodyPr/>
                    <a:lstStyle/>
                    <a:p>
                      <a:pPr indent="0" lvl="0" marL="0" rtl="0" algn="l">
                        <a:spcBef>
                          <a:spcPts val="0"/>
                        </a:spcBef>
                        <a:spcAft>
                          <a:spcPts val="0"/>
                        </a:spcAft>
                        <a:buNone/>
                      </a:pPr>
                      <a:r>
                        <a:rPr b="1" lang="en">
                          <a:solidFill>
                            <a:schemeClr val="dk1"/>
                          </a:solidFill>
                        </a:rPr>
                        <a:t>Properties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Prompt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Capable?</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Change in Path</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Consider all nodes of node type &lt;insert node type&gt; (ex. Node_201511060000) and relationship as &lt;insert relationship type&gt; (ex. CONNECTS_201511060000) as graph at time &lt;insert time snapshot name&gt; (ex. t1) and all nodes of type &lt;insert node type&gt; (ex. Node_201511060800) and relationship as &lt;insert relationship type&gt; (ex. CONNECTS_201511060800) as graph at time &lt;insert time snapshot name&gt; (ex. t2). Between t1 and t2, have the paths from &lt;insert node name &gt; (e.g 28625) to &lt;insert node name&gt; (e.g 4608) changed? If so, how did it change?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Sometimes it can return a path change when multiple paths exist</a:t>
                      </a:r>
                      <a:endParaRPr>
                        <a:solidFill>
                          <a:schemeClr val="dk1"/>
                        </a:solidFill>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Paths and Path length - Output</a:t>
            </a:r>
            <a:endParaRPr>
              <a:solidFill>
                <a:srgbClr val="FF9900"/>
              </a:solidFill>
            </a:endParaRPr>
          </a:p>
        </p:txBody>
      </p:sp>
      <p:pic>
        <p:nvPicPr>
          <p:cNvPr id="185" name="Google Shape;185;p33"/>
          <p:cNvPicPr preferRelativeResize="0"/>
          <p:nvPr/>
        </p:nvPicPr>
        <p:blipFill>
          <a:blip r:embed="rId3">
            <a:alphaModFix/>
          </a:blip>
          <a:stretch>
            <a:fillRect/>
          </a:stretch>
        </p:blipFill>
        <p:spPr>
          <a:xfrm>
            <a:off x="152400" y="1170125"/>
            <a:ext cx="8839204" cy="37894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Change in Path - Output</a:t>
            </a:r>
            <a:endParaRPr>
              <a:solidFill>
                <a:srgbClr val="FF9900"/>
              </a:solidFill>
            </a:endParaRPr>
          </a:p>
        </p:txBody>
      </p:sp>
      <p:pic>
        <p:nvPicPr>
          <p:cNvPr id="191" name="Google Shape;191;p34"/>
          <p:cNvPicPr preferRelativeResize="0"/>
          <p:nvPr/>
        </p:nvPicPr>
        <p:blipFill>
          <a:blip r:embed="rId3">
            <a:alphaModFix/>
          </a:blip>
          <a:stretch>
            <a:fillRect/>
          </a:stretch>
        </p:blipFill>
        <p:spPr>
          <a:xfrm>
            <a:off x="152400" y="1170125"/>
            <a:ext cx="8839204" cy="36384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Streamlit Application</a:t>
            </a:r>
            <a:endParaRPr>
              <a:solidFill>
                <a:srgbClr val="FF9900"/>
              </a:solidFill>
            </a:endParaRPr>
          </a:p>
        </p:txBody>
      </p:sp>
      <p:pic>
        <p:nvPicPr>
          <p:cNvPr id="197" name="Google Shape;197;p35"/>
          <p:cNvPicPr preferRelativeResize="0"/>
          <p:nvPr/>
        </p:nvPicPr>
        <p:blipFill>
          <a:blip r:embed="rId3">
            <a:alphaModFix/>
          </a:blip>
          <a:stretch>
            <a:fillRect/>
          </a:stretch>
        </p:blipFill>
        <p:spPr>
          <a:xfrm>
            <a:off x="579250" y="1283550"/>
            <a:ext cx="7376150" cy="2931550"/>
          </a:xfrm>
          <a:prstGeom prst="rect">
            <a:avLst/>
          </a:prstGeom>
          <a:noFill/>
          <a:ln cap="flat" cmpd="sng" w="12700">
            <a:solidFill>
              <a:srgbClr val="0F0F0F"/>
            </a:solidFill>
            <a:prstDash val="solid"/>
            <a:miter lim="8000"/>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Application &amp; Cost Estimate</a:t>
            </a:r>
            <a:endParaRPr>
              <a:solidFill>
                <a:srgbClr val="FF9900"/>
              </a:solidFill>
            </a:endParaRPr>
          </a:p>
        </p:txBody>
      </p:sp>
      <p:graphicFrame>
        <p:nvGraphicFramePr>
          <p:cNvPr id="203" name="Google Shape;203;p36"/>
          <p:cNvGraphicFramePr/>
          <p:nvPr/>
        </p:nvGraphicFramePr>
        <p:xfrm>
          <a:off x="589125" y="2163600"/>
          <a:ext cx="3000000" cy="3000000"/>
        </p:xfrm>
        <a:graphic>
          <a:graphicData uri="http://schemas.openxmlformats.org/drawingml/2006/table">
            <a:tbl>
              <a:tblPr>
                <a:noFill/>
                <a:tableStyleId>{69778DEC-F0CF-4286-8C05-43F78C159705}</a:tableStyleId>
              </a:tblPr>
              <a:tblGrid>
                <a:gridCol w="2258350"/>
                <a:gridCol w="2638625"/>
              </a:tblGrid>
              <a:tr h="381000">
                <a:tc>
                  <a:txBody>
                    <a:bodyPr/>
                    <a:lstStyle/>
                    <a:p>
                      <a:pPr indent="0" lvl="0" marL="0" rtl="0" algn="l">
                        <a:spcBef>
                          <a:spcPts val="0"/>
                        </a:spcBef>
                        <a:spcAft>
                          <a:spcPts val="0"/>
                        </a:spcAft>
                        <a:buNone/>
                      </a:pPr>
                      <a:r>
                        <a:rPr b="1" lang="en">
                          <a:solidFill>
                            <a:schemeClr val="dk1"/>
                          </a:solidFill>
                        </a:rPr>
                        <a:t>Service</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solidFill>
                            <a:schemeClr val="dk1"/>
                          </a:solidFill>
                        </a:rPr>
                        <a:t>Cost</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Neo4j</a:t>
                      </a:r>
                      <a:endParaRPr>
                        <a:solidFill>
                          <a:schemeClr val="dk1"/>
                        </a:solidFill>
                      </a:endParaRPr>
                    </a:p>
                  </a:txBody>
                  <a:tcPr marT="91425" marB="91425" marR="91425" marL="91425"/>
                </a:tc>
                <a:tc>
                  <a:txBody>
                    <a:bodyPr/>
                    <a:lstStyle/>
                    <a:p>
                      <a:pPr indent="0" lvl="0" marL="0" rtl="0" algn="r">
                        <a:spcBef>
                          <a:spcPts val="0"/>
                        </a:spcBef>
                        <a:spcAft>
                          <a:spcPts val="0"/>
                        </a:spcAft>
                        <a:buNone/>
                      </a:pPr>
                      <a:r>
                        <a:rPr lang="en">
                          <a:solidFill>
                            <a:schemeClr val="dk1"/>
                          </a:solidFill>
                        </a:rPr>
                        <a:t>$ 2073.60 per month</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OpenAI</a:t>
                      </a:r>
                      <a:endParaRPr>
                        <a:solidFill>
                          <a:schemeClr val="dk1"/>
                        </a:solidFill>
                      </a:endParaRPr>
                    </a:p>
                  </a:txBody>
                  <a:tcPr marT="91425" marB="91425" marR="91425" marL="91425"/>
                </a:tc>
                <a:tc>
                  <a:txBody>
                    <a:bodyPr/>
                    <a:lstStyle/>
                    <a:p>
                      <a:pPr indent="0" lvl="0" marL="0" rtl="0" algn="r">
                        <a:spcBef>
                          <a:spcPts val="0"/>
                        </a:spcBef>
                        <a:spcAft>
                          <a:spcPts val="0"/>
                        </a:spcAft>
                        <a:buNone/>
                      </a:pPr>
                      <a:r>
                        <a:rPr lang="en">
                          <a:solidFill>
                            <a:schemeClr val="dk1"/>
                          </a:solidFill>
                        </a:rPr>
                        <a:t>$ 477 per month</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ECS</a:t>
                      </a:r>
                      <a:endParaRPr>
                        <a:solidFill>
                          <a:schemeClr val="dk1"/>
                        </a:solidFill>
                      </a:endParaRPr>
                    </a:p>
                  </a:txBody>
                  <a:tcPr marT="91425" marB="91425" marR="91425" marL="91425"/>
                </a:tc>
                <a:tc>
                  <a:txBody>
                    <a:bodyPr/>
                    <a:lstStyle/>
                    <a:p>
                      <a:pPr indent="0" lvl="0" marL="0" rtl="0" algn="r">
                        <a:spcBef>
                          <a:spcPts val="0"/>
                        </a:spcBef>
                        <a:spcAft>
                          <a:spcPts val="0"/>
                        </a:spcAft>
                        <a:buNone/>
                      </a:pPr>
                      <a:r>
                        <a:rPr lang="en">
                          <a:solidFill>
                            <a:schemeClr val="dk1"/>
                          </a:solidFill>
                        </a:rPr>
                        <a:t>$ 32.74 per month</a:t>
                      </a:r>
                      <a:endParaRPr>
                        <a:solidFill>
                          <a:schemeClr val="dk1"/>
                        </a:solidFill>
                      </a:endParaRPr>
                    </a:p>
                  </a:txBody>
                  <a:tcPr marT="91425" marB="91425" marR="91425" marL="91425"/>
                </a:tc>
              </a:tr>
            </a:tbl>
          </a:graphicData>
        </a:graphic>
      </p:graphicFrame>
      <p:sp>
        <p:nvSpPr>
          <p:cNvPr id="204" name="Google Shape;204;p36"/>
          <p:cNvSpPr txBox="1"/>
          <p:nvPr/>
        </p:nvSpPr>
        <p:spPr>
          <a:xfrm>
            <a:off x="490875" y="1099125"/>
            <a:ext cx="7790100" cy="15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Assuming we store 100 snapshots at a time and we make 50 queries per day, we get the following cost estimate for the </a:t>
            </a:r>
            <a:r>
              <a:rPr lang="en" sz="1800">
                <a:solidFill>
                  <a:schemeClr val="accent3"/>
                </a:solidFill>
                <a:latin typeface="Average"/>
                <a:ea typeface="Average"/>
                <a:cs typeface="Average"/>
                <a:sym typeface="Average"/>
              </a:rPr>
              <a:t>different</a:t>
            </a:r>
            <a:r>
              <a:rPr lang="en" sz="1800">
                <a:solidFill>
                  <a:schemeClr val="accent3"/>
                </a:solidFill>
                <a:latin typeface="Average"/>
                <a:ea typeface="Average"/>
                <a:cs typeface="Average"/>
                <a:sym typeface="Average"/>
              </a:rPr>
              <a:t> applications.</a:t>
            </a:r>
            <a:endParaRPr sz="1800">
              <a:solidFill>
                <a:schemeClr val="accent3"/>
              </a:solidFill>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Conclusion</a:t>
            </a:r>
            <a:endParaRPr>
              <a:solidFill>
                <a:srgbClr val="FF9900"/>
              </a:solidFill>
            </a:endParaRPr>
          </a:p>
        </p:txBody>
      </p:sp>
      <p:sp>
        <p:nvSpPr>
          <p:cNvPr id="210" name="Google Shape;21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0429" lvl="0" marL="457200" rtl="0" algn="l">
              <a:spcBef>
                <a:spcPts val="0"/>
              </a:spcBef>
              <a:spcAft>
                <a:spcPts val="0"/>
              </a:spcAft>
              <a:buSzPts val="1919"/>
              <a:buChar char="●"/>
            </a:pPr>
            <a:r>
              <a:rPr lang="en" sz="1918"/>
              <a:t>Current prototype is able to effectively analyze BGP networks for most graph based applications</a:t>
            </a:r>
            <a:endParaRPr sz="1518"/>
          </a:p>
          <a:p>
            <a:pPr indent="-350429" lvl="0" marL="457200" rtl="0" algn="l">
              <a:spcBef>
                <a:spcPts val="0"/>
              </a:spcBef>
              <a:spcAft>
                <a:spcPts val="0"/>
              </a:spcAft>
              <a:buSzPts val="1919"/>
              <a:buChar char="●"/>
            </a:pPr>
            <a:r>
              <a:rPr lang="en" sz="1918"/>
              <a:t>Future versions could make the following improvements</a:t>
            </a:r>
            <a:endParaRPr sz="1918"/>
          </a:p>
          <a:p>
            <a:pPr indent="-325029" lvl="1" marL="914400" rtl="0" algn="l">
              <a:spcBef>
                <a:spcPts val="0"/>
              </a:spcBef>
              <a:spcAft>
                <a:spcPts val="0"/>
              </a:spcAft>
              <a:buSzPts val="1519"/>
              <a:buChar char="○"/>
            </a:pPr>
            <a:r>
              <a:rPr lang="en" sz="1518"/>
              <a:t>Incorporate a feedback loop to refine the LLM output for handling the token limit of gpt-4 </a:t>
            </a:r>
            <a:endParaRPr sz="1518"/>
          </a:p>
          <a:p>
            <a:pPr indent="-325029" lvl="1" marL="914400" rtl="0" algn="l">
              <a:spcBef>
                <a:spcPts val="0"/>
              </a:spcBef>
              <a:spcAft>
                <a:spcPts val="0"/>
              </a:spcAft>
              <a:buSzPts val="1519"/>
              <a:buChar char="○"/>
            </a:pPr>
            <a:r>
              <a:rPr lang="en" sz="1518"/>
              <a:t>Create a timeout mechanism for seamless usage</a:t>
            </a:r>
            <a:endParaRPr sz="1518"/>
          </a:p>
          <a:p>
            <a:pPr indent="-350429" lvl="0" marL="457200" rtl="0" algn="l">
              <a:spcBef>
                <a:spcPts val="0"/>
              </a:spcBef>
              <a:spcAft>
                <a:spcPts val="0"/>
              </a:spcAft>
              <a:buSzPts val="1919"/>
              <a:buChar char="●"/>
            </a:pPr>
            <a:r>
              <a:rPr lang="en" sz="1918"/>
              <a:t>Users could also experiment with different database systems and LLM by easily </a:t>
            </a:r>
            <a:r>
              <a:rPr lang="en" sz="1918"/>
              <a:t>modifying</a:t>
            </a:r>
            <a:r>
              <a:rPr lang="en" sz="1918"/>
              <a:t> the developed functions.</a:t>
            </a:r>
            <a:endParaRPr sz="1918"/>
          </a:p>
          <a:p>
            <a:pPr indent="0" lvl="0" marL="9144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FF9900"/>
                </a:solidFill>
              </a:rPr>
              <a:t>Thank You</a:t>
            </a:r>
            <a:endParaRPr>
              <a:solidFill>
                <a:srgbClr val="FF99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F9900"/>
                </a:solidFill>
              </a:rPr>
              <a:t>Appendix</a:t>
            </a:r>
            <a:endParaRPr>
              <a:solidFill>
                <a:srgbClr val="FF99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LLM Learning Approach</a:t>
            </a:r>
            <a:r>
              <a:rPr lang="en">
                <a:solidFill>
                  <a:srgbClr val="FF9900"/>
                </a:solidFill>
              </a:rPr>
              <a:t> and Limitations</a:t>
            </a:r>
            <a:endParaRPr>
              <a:solidFill>
                <a:srgbClr val="FF9900"/>
              </a:solidFill>
            </a:endParaRPr>
          </a:p>
        </p:txBody>
      </p:sp>
      <p:sp>
        <p:nvSpPr>
          <p:cNvPr id="226" name="Google Shape;226;p40"/>
          <p:cNvSpPr txBox="1"/>
          <p:nvPr>
            <p:ph idx="1" type="body"/>
          </p:nvPr>
        </p:nvSpPr>
        <p:spPr>
          <a:xfrm>
            <a:off x="311700" y="1152475"/>
            <a:ext cx="8520600" cy="378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Philosophy</a:t>
            </a:r>
            <a:r>
              <a:rPr lang="en"/>
              <a:t>: LLM understands graph description and answers user questions based on the graph description</a:t>
            </a:r>
            <a:endParaRPr/>
          </a:p>
          <a:p>
            <a:pPr indent="-342900" lvl="0" marL="457200" rtl="0" algn="l">
              <a:spcBef>
                <a:spcPts val="0"/>
              </a:spcBef>
              <a:spcAft>
                <a:spcPts val="0"/>
              </a:spcAft>
              <a:buSzPts val="1800"/>
              <a:buChar char="-"/>
            </a:pPr>
            <a:r>
              <a:rPr lang="en"/>
              <a:t>Attempts</a:t>
            </a:r>
            <a:endParaRPr/>
          </a:p>
          <a:p>
            <a:pPr indent="-317500" lvl="1" marL="914400" rtl="0" algn="l">
              <a:spcBef>
                <a:spcPts val="0"/>
              </a:spcBef>
              <a:spcAft>
                <a:spcPts val="0"/>
              </a:spcAft>
              <a:buSzPts val="1400"/>
              <a:buChar char="-"/>
            </a:pPr>
            <a:r>
              <a:rPr lang="en"/>
              <a:t>Refining graph description and user prompts.</a:t>
            </a:r>
            <a:endParaRPr/>
          </a:p>
          <a:p>
            <a:pPr indent="-317500" lvl="1" marL="914400" rtl="0" algn="l">
              <a:spcBef>
                <a:spcPts val="0"/>
              </a:spcBef>
              <a:spcAft>
                <a:spcPts val="0"/>
              </a:spcAft>
              <a:buSzPts val="1400"/>
              <a:buChar char="-"/>
            </a:pPr>
            <a:r>
              <a:rPr lang="en"/>
              <a:t>Fine tuning (few-shot learning) through OpenAI API</a:t>
            </a:r>
            <a:endParaRPr/>
          </a:p>
          <a:p>
            <a:pPr indent="-342900" lvl="0" marL="457200" rtl="0" algn="l">
              <a:spcBef>
                <a:spcPts val="0"/>
              </a:spcBef>
              <a:spcAft>
                <a:spcPts val="0"/>
              </a:spcAft>
              <a:buSzPts val="1800"/>
              <a:buChar char="-"/>
            </a:pPr>
            <a:r>
              <a:rPr lang="en"/>
              <a:t>Limitations</a:t>
            </a:r>
            <a:endParaRPr/>
          </a:p>
          <a:p>
            <a:pPr indent="-317500" lvl="1" marL="914400" rtl="0" algn="l">
              <a:spcBef>
                <a:spcPts val="0"/>
              </a:spcBef>
              <a:spcAft>
                <a:spcPts val="0"/>
              </a:spcAft>
              <a:buSzPts val="1400"/>
              <a:buChar char="-"/>
            </a:pPr>
            <a:r>
              <a:rPr lang="en"/>
              <a:t>Graph description refinement did not improve accuracy of the answers, and model output was unstable. This could be due to the graph description being too long and the model being unable to have such a long context window, or that the model (GPT-4) did not have many training instances of descriptions of graphs, </a:t>
            </a:r>
            <a:r>
              <a:rPr lang="en"/>
              <a:t>which causes it to have high perplexity and be unable to generalize in our use case.</a:t>
            </a:r>
            <a:endParaRPr/>
          </a:p>
          <a:p>
            <a:pPr indent="-317500" lvl="1" marL="914400" rtl="0" algn="l">
              <a:spcBef>
                <a:spcPts val="0"/>
              </a:spcBef>
              <a:spcAft>
                <a:spcPts val="0"/>
              </a:spcAft>
              <a:buSzPts val="1400"/>
              <a:buChar char="-"/>
            </a:pPr>
            <a:r>
              <a:rPr lang="en"/>
              <a:t>Fine tuning with graph description and question – desired answer pairs improved accuracy significantly, but the token length of 4096 severely limited the possible graphs we can use to fine tune the model. The maximum graph size without exceeding the token limit was 35 nodes.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Path Existence</a:t>
            </a:r>
            <a:endParaRPr>
              <a:solidFill>
                <a:srgbClr val="FF9900"/>
              </a:solidFill>
            </a:endParaRPr>
          </a:p>
        </p:txBody>
      </p:sp>
      <p:pic>
        <p:nvPicPr>
          <p:cNvPr id="232" name="Google Shape;232;p41"/>
          <p:cNvPicPr preferRelativeResize="0"/>
          <p:nvPr/>
        </p:nvPicPr>
        <p:blipFill>
          <a:blip r:embed="rId3">
            <a:alphaModFix/>
          </a:blip>
          <a:stretch>
            <a:fillRect/>
          </a:stretch>
        </p:blipFill>
        <p:spPr>
          <a:xfrm>
            <a:off x="152400" y="1170125"/>
            <a:ext cx="8839204" cy="23349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492475" y="547175"/>
            <a:ext cx="7947900" cy="42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9900"/>
                </a:solidFill>
              </a:rPr>
              <a:t>Challenge</a:t>
            </a:r>
            <a:endParaRPr sz="1800">
              <a:solidFill>
                <a:srgbClr val="FF9900"/>
              </a:solidFill>
            </a:endParaRPr>
          </a:p>
          <a:p>
            <a:pPr indent="0" lvl="0" marL="0" rtl="0" algn="l">
              <a:spcBef>
                <a:spcPts val="0"/>
              </a:spcBef>
              <a:spcAft>
                <a:spcPts val="0"/>
              </a:spcAft>
              <a:buNone/>
            </a:pPr>
            <a:r>
              <a:rPr lang="en" sz="1800">
                <a:solidFill>
                  <a:schemeClr val="dk2"/>
                </a:solidFill>
              </a:rPr>
              <a:t>Interpreting and querying Border Gateway Protocol (BGP) data in graph databases like Neo4j often requires specialized knowledge, which limits accessibility to experts.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rgbClr val="FF9900"/>
                </a:solidFill>
              </a:rPr>
              <a:t>Goal</a:t>
            </a:r>
            <a:endParaRPr sz="1800">
              <a:solidFill>
                <a:srgbClr val="FF9900"/>
              </a:solidFill>
            </a:endParaRPr>
          </a:p>
          <a:p>
            <a:pPr indent="0" lvl="0" marL="0" rtl="0" algn="l">
              <a:spcBef>
                <a:spcPts val="0"/>
              </a:spcBef>
              <a:spcAft>
                <a:spcPts val="0"/>
              </a:spcAft>
              <a:buNone/>
            </a:pPr>
            <a:r>
              <a:rPr lang="en" sz="1800">
                <a:solidFill>
                  <a:schemeClr val="dk2"/>
                </a:solidFill>
              </a:rPr>
              <a:t>Assess if Large Language Models (LLMs) can transform natural language queries into precise and executable graph database operations for BGP data analysis. Additionally, we aim to explore LLMs' ability to conduct comparative analysis between similar BGP data structures.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rgbClr val="FF9900"/>
                </a:solidFill>
              </a:rPr>
              <a:t>Potential Impact</a:t>
            </a:r>
            <a:endParaRPr sz="1800">
              <a:solidFill>
                <a:srgbClr val="FF9900"/>
              </a:solidFill>
            </a:endParaRPr>
          </a:p>
          <a:p>
            <a:pPr indent="0" lvl="0" marL="0" rtl="0" algn="l">
              <a:spcBef>
                <a:spcPts val="0"/>
              </a:spcBef>
              <a:spcAft>
                <a:spcPts val="0"/>
              </a:spcAft>
              <a:buNone/>
            </a:pPr>
            <a:r>
              <a:rPr lang="en" sz="1800">
                <a:solidFill>
                  <a:schemeClr val="dk2"/>
                </a:solidFill>
              </a:rPr>
              <a:t>Innovate BGP data understanding and benefit Amazon's research team by elevating the accessibility and analytical depth of network data across their diverse operational spectrum.</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Change in Number of Paths</a:t>
            </a:r>
            <a:endParaRPr>
              <a:solidFill>
                <a:srgbClr val="FF9900"/>
              </a:solidFill>
            </a:endParaRPr>
          </a:p>
        </p:txBody>
      </p:sp>
      <p:pic>
        <p:nvPicPr>
          <p:cNvPr id="238" name="Google Shape;238;p42"/>
          <p:cNvPicPr preferRelativeResize="0"/>
          <p:nvPr/>
        </p:nvPicPr>
        <p:blipFill>
          <a:blip r:embed="rId3">
            <a:alphaModFix/>
          </a:blip>
          <a:stretch>
            <a:fillRect/>
          </a:stretch>
        </p:blipFill>
        <p:spPr>
          <a:xfrm>
            <a:off x="152400" y="1170125"/>
            <a:ext cx="8839204" cy="27449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Change in Shortest Path</a:t>
            </a:r>
            <a:endParaRPr>
              <a:solidFill>
                <a:srgbClr val="FF9900"/>
              </a:solidFill>
            </a:endParaRPr>
          </a:p>
        </p:txBody>
      </p:sp>
      <p:sp>
        <p:nvSpPr>
          <p:cNvPr id="244" name="Google Shape;24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 name="Google Shape;245;p43"/>
          <p:cNvPicPr preferRelativeResize="0"/>
          <p:nvPr/>
        </p:nvPicPr>
        <p:blipFill>
          <a:blip r:embed="rId3">
            <a:alphaModFix/>
          </a:blip>
          <a:stretch>
            <a:fillRect/>
          </a:stretch>
        </p:blipFill>
        <p:spPr>
          <a:xfrm>
            <a:off x="373475" y="1393150"/>
            <a:ext cx="8238126" cy="2357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Isolated Nodes</a:t>
            </a:r>
            <a:endParaRPr>
              <a:solidFill>
                <a:srgbClr val="FF9900"/>
              </a:solidFill>
            </a:endParaRPr>
          </a:p>
        </p:txBody>
      </p:sp>
      <p:pic>
        <p:nvPicPr>
          <p:cNvPr id="251" name="Google Shape;251;p44"/>
          <p:cNvPicPr preferRelativeResize="0"/>
          <p:nvPr/>
        </p:nvPicPr>
        <p:blipFill>
          <a:blip r:embed="rId3">
            <a:alphaModFix/>
          </a:blip>
          <a:stretch>
            <a:fillRect/>
          </a:stretch>
        </p:blipFill>
        <p:spPr>
          <a:xfrm>
            <a:off x="152400" y="1170125"/>
            <a:ext cx="8839204" cy="23608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In degree</a:t>
            </a:r>
            <a:endParaRPr>
              <a:solidFill>
                <a:srgbClr val="FF9900"/>
              </a:solidFill>
            </a:endParaRPr>
          </a:p>
        </p:txBody>
      </p:sp>
      <p:pic>
        <p:nvPicPr>
          <p:cNvPr id="257" name="Google Shape;257;p45"/>
          <p:cNvPicPr preferRelativeResize="0"/>
          <p:nvPr/>
        </p:nvPicPr>
        <p:blipFill>
          <a:blip r:embed="rId3">
            <a:alphaModFix/>
          </a:blip>
          <a:stretch>
            <a:fillRect/>
          </a:stretch>
        </p:blipFill>
        <p:spPr>
          <a:xfrm>
            <a:off x="152400" y="1170125"/>
            <a:ext cx="8839204" cy="23608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Change in </a:t>
            </a:r>
            <a:r>
              <a:rPr lang="en">
                <a:solidFill>
                  <a:srgbClr val="FF9900"/>
                </a:solidFill>
              </a:rPr>
              <a:t>In degree</a:t>
            </a:r>
            <a:endParaRPr>
              <a:solidFill>
                <a:srgbClr val="FF9900"/>
              </a:solidFill>
            </a:endParaRPr>
          </a:p>
        </p:txBody>
      </p:sp>
      <p:pic>
        <p:nvPicPr>
          <p:cNvPr id="263" name="Google Shape;263;p46"/>
          <p:cNvPicPr preferRelativeResize="0"/>
          <p:nvPr/>
        </p:nvPicPr>
        <p:blipFill>
          <a:blip r:embed="rId3">
            <a:alphaModFix/>
          </a:blip>
          <a:stretch>
            <a:fillRect/>
          </a:stretch>
        </p:blipFill>
        <p:spPr>
          <a:xfrm>
            <a:off x="152400" y="897125"/>
            <a:ext cx="8839204" cy="3560714"/>
          </a:xfrm>
          <a:prstGeom prst="rect">
            <a:avLst/>
          </a:prstGeom>
          <a:noFill/>
          <a:ln>
            <a:noFill/>
          </a:ln>
        </p:spPr>
      </p:pic>
      <p:pic>
        <p:nvPicPr>
          <p:cNvPr id="264" name="Google Shape;264;p46"/>
          <p:cNvPicPr preferRelativeResize="0"/>
          <p:nvPr/>
        </p:nvPicPr>
        <p:blipFill>
          <a:blip r:embed="rId4">
            <a:alphaModFix/>
          </a:blip>
          <a:stretch>
            <a:fillRect/>
          </a:stretch>
        </p:blipFill>
        <p:spPr>
          <a:xfrm>
            <a:off x="152400" y="4457839"/>
            <a:ext cx="5531935" cy="38086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Total Costs </a:t>
            </a:r>
            <a:endParaRPr>
              <a:solidFill>
                <a:srgbClr val="FF9900"/>
              </a:solidFill>
            </a:endParaRPr>
          </a:p>
        </p:txBody>
      </p:sp>
      <p:sp>
        <p:nvSpPr>
          <p:cNvPr id="270" name="Google Shape;27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Monthly Neo4j Premium costs: $2073.63</a:t>
            </a:r>
            <a:endParaRPr/>
          </a:p>
          <a:p>
            <a:pPr indent="-317500" lvl="1" marL="914400" rtl="0" algn="l">
              <a:spcBef>
                <a:spcPts val="0"/>
              </a:spcBef>
              <a:spcAft>
                <a:spcPts val="0"/>
              </a:spcAft>
              <a:buSzPts val="1400"/>
              <a:buChar char="-"/>
            </a:pPr>
            <a:r>
              <a:rPr lang="en"/>
              <a:t>32GB RAM</a:t>
            </a:r>
            <a:endParaRPr/>
          </a:p>
          <a:p>
            <a:pPr indent="-317500" lvl="1" marL="914400" rtl="0" algn="l">
              <a:spcBef>
                <a:spcPts val="0"/>
              </a:spcBef>
              <a:spcAft>
                <a:spcPts val="0"/>
              </a:spcAft>
              <a:buSzPts val="1400"/>
              <a:buChar char="-"/>
            </a:pPr>
            <a:r>
              <a:rPr lang="en"/>
              <a:t>6 CPU</a:t>
            </a:r>
            <a:endParaRPr/>
          </a:p>
          <a:p>
            <a:pPr indent="-317500" lvl="1" marL="914400" rtl="0" algn="l">
              <a:spcBef>
                <a:spcPts val="0"/>
              </a:spcBef>
              <a:spcAft>
                <a:spcPts val="0"/>
              </a:spcAft>
              <a:buSzPts val="1400"/>
              <a:buChar char="-"/>
            </a:pPr>
            <a:r>
              <a:rPr lang="en"/>
              <a:t>64GB storage</a:t>
            </a:r>
            <a:endParaRPr/>
          </a:p>
          <a:p>
            <a:pPr indent="-342900" lvl="0" marL="457200" rtl="0" algn="l">
              <a:spcBef>
                <a:spcPts val="0"/>
              </a:spcBef>
              <a:spcAft>
                <a:spcPts val="0"/>
              </a:spcAft>
              <a:buSzPts val="1800"/>
              <a:buChar char="-"/>
            </a:pPr>
            <a:r>
              <a:rPr lang="en"/>
              <a:t>Monthly ECS costs: $32.74</a:t>
            </a:r>
            <a:endParaRPr/>
          </a:p>
          <a:p>
            <a:pPr indent="-317500" lvl="1" marL="914400" rtl="0" algn="l">
              <a:spcBef>
                <a:spcPts val="0"/>
              </a:spcBef>
              <a:spcAft>
                <a:spcPts val="0"/>
              </a:spcAft>
              <a:buSzPts val="1400"/>
              <a:buChar char="-"/>
            </a:pPr>
            <a:r>
              <a:rPr lang="en"/>
              <a:t>10 tasks</a:t>
            </a:r>
            <a:endParaRPr/>
          </a:p>
          <a:p>
            <a:pPr indent="-317500" lvl="1" marL="914400" rtl="0" algn="l">
              <a:spcBef>
                <a:spcPts val="0"/>
              </a:spcBef>
              <a:spcAft>
                <a:spcPts val="0"/>
              </a:spcAft>
              <a:buSzPts val="1400"/>
              <a:buChar char="-"/>
            </a:pPr>
            <a:r>
              <a:rPr lang="en"/>
              <a:t>1h per session</a:t>
            </a:r>
            <a:endParaRPr/>
          </a:p>
          <a:p>
            <a:pPr indent="-317500" lvl="1" marL="914400" rtl="0" algn="l">
              <a:spcBef>
                <a:spcPts val="0"/>
              </a:spcBef>
              <a:spcAft>
                <a:spcPts val="0"/>
              </a:spcAft>
              <a:buSzPts val="1400"/>
              <a:buChar char="-"/>
            </a:pPr>
            <a:r>
              <a:rPr lang="en"/>
              <a:t>2vCPU</a:t>
            </a:r>
            <a:endParaRPr/>
          </a:p>
          <a:p>
            <a:pPr indent="-317500" lvl="1" marL="914400" rtl="0" algn="l">
              <a:spcBef>
                <a:spcPts val="0"/>
              </a:spcBef>
              <a:spcAft>
                <a:spcPts val="0"/>
              </a:spcAft>
              <a:buSzPts val="1400"/>
              <a:buChar char="-"/>
            </a:pPr>
            <a:r>
              <a:rPr lang="en"/>
              <a:t>6GB RAM</a:t>
            </a:r>
            <a:endParaRPr/>
          </a:p>
          <a:p>
            <a:pPr indent="-342900" lvl="0" marL="457200" rtl="0" algn="l">
              <a:spcBef>
                <a:spcPts val="0"/>
              </a:spcBef>
              <a:spcAft>
                <a:spcPts val="0"/>
              </a:spcAft>
              <a:buSzPts val="1800"/>
              <a:buChar char="-"/>
            </a:pPr>
            <a:r>
              <a:rPr lang="en"/>
              <a:t>Monthly OpenAI </a:t>
            </a:r>
            <a:r>
              <a:rPr lang="en"/>
              <a:t>costs: $477</a:t>
            </a:r>
            <a:endParaRPr/>
          </a:p>
          <a:p>
            <a:pPr indent="-317500" lvl="1" marL="914400" rtl="0" algn="l">
              <a:spcBef>
                <a:spcPts val="0"/>
              </a:spcBef>
              <a:spcAft>
                <a:spcPts val="0"/>
              </a:spcAft>
              <a:buSzPts val="1400"/>
              <a:buChar char="-"/>
            </a:pPr>
            <a:r>
              <a:rPr lang="en"/>
              <a:t>100 graphs stored at all times, </a:t>
            </a:r>
            <a:endParaRPr/>
          </a:p>
          <a:p>
            <a:pPr indent="-317500" lvl="1" marL="914400" rtl="0" algn="l">
              <a:spcBef>
                <a:spcPts val="0"/>
              </a:spcBef>
              <a:spcAft>
                <a:spcPts val="0"/>
              </a:spcAft>
              <a:buSzPts val="1400"/>
              <a:buChar char="-"/>
            </a:pPr>
            <a:r>
              <a:rPr lang="en"/>
              <a:t>Each new snapshot is compared with every another graph</a:t>
            </a:r>
            <a:endParaRPr/>
          </a:p>
          <a:p>
            <a:pPr indent="-317500" lvl="1" marL="914400" rtl="0" algn="l">
              <a:spcBef>
                <a:spcPts val="0"/>
              </a:spcBef>
              <a:spcAft>
                <a:spcPts val="0"/>
              </a:spcAft>
              <a:buSzPts val="1400"/>
              <a:buChar char="-"/>
            </a:pPr>
            <a:r>
              <a:rPr lang="en"/>
              <a:t>50 queries run per day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F9900"/>
                </a:solidFill>
              </a:rPr>
              <a:t>Data and Methods</a:t>
            </a:r>
            <a:endParaRPr>
              <a:solidFill>
                <a:srgbClr val="FF99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nvSpPr>
        <p:spPr>
          <a:xfrm>
            <a:off x="144125" y="126100"/>
            <a:ext cx="4251600" cy="13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81" name="Google Shape;81;p17"/>
          <p:cNvPicPr preferRelativeResize="0"/>
          <p:nvPr/>
        </p:nvPicPr>
        <p:blipFill>
          <a:blip r:embed="rId3">
            <a:alphaModFix/>
          </a:blip>
          <a:stretch>
            <a:fillRect/>
          </a:stretch>
        </p:blipFill>
        <p:spPr>
          <a:xfrm>
            <a:off x="5539000" y="0"/>
            <a:ext cx="3029775" cy="2000450"/>
          </a:xfrm>
          <a:prstGeom prst="rect">
            <a:avLst/>
          </a:prstGeom>
          <a:noFill/>
          <a:ln>
            <a:noFill/>
          </a:ln>
        </p:spPr>
      </p:pic>
      <p:pic>
        <p:nvPicPr>
          <p:cNvPr id="82" name="Google Shape;82;p17"/>
          <p:cNvPicPr preferRelativeResize="0"/>
          <p:nvPr/>
        </p:nvPicPr>
        <p:blipFill>
          <a:blip r:embed="rId4">
            <a:alphaModFix/>
          </a:blip>
          <a:stretch>
            <a:fillRect/>
          </a:stretch>
        </p:blipFill>
        <p:spPr>
          <a:xfrm>
            <a:off x="5377150" y="1990750"/>
            <a:ext cx="3502477" cy="2864501"/>
          </a:xfrm>
          <a:prstGeom prst="rect">
            <a:avLst/>
          </a:prstGeom>
          <a:noFill/>
          <a:ln>
            <a:noFill/>
          </a:ln>
        </p:spPr>
      </p:pic>
      <p:sp>
        <p:nvSpPr>
          <p:cNvPr id="83" name="Google Shape;83;p17"/>
          <p:cNvSpPr txBox="1"/>
          <p:nvPr/>
        </p:nvSpPr>
        <p:spPr>
          <a:xfrm>
            <a:off x="198175" y="1243100"/>
            <a:ext cx="4756200" cy="3008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chemeClr val="accent3"/>
              </a:buClr>
              <a:buSzPts val="1200"/>
              <a:buFont typeface="Roboto"/>
              <a:buChar char="●"/>
            </a:pPr>
            <a:r>
              <a:rPr lang="en" sz="1200">
                <a:solidFill>
                  <a:schemeClr val="accent3"/>
                </a:solidFill>
                <a:latin typeface="Roboto"/>
                <a:ea typeface="Roboto"/>
                <a:cs typeface="Roboto"/>
                <a:sym typeface="Roboto"/>
              </a:rPr>
              <a:t>AS Number: A unique identifier assigned to each AS.</a:t>
            </a:r>
            <a:endParaRPr sz="1200">
              <a:solidFill>
                <a:schemeClr val="accent3"/>
              </a:solidFill>
              <a:latin typeface="Roboto"/>
              <a:ea typeface="Roboto"/>
              <a:cs typeface="Roboto"/>
              <a:sym typeface="Roboto"/>
            </a:endParaRPr>
          </a:p>
          <a:p>
            <a:pPr indent="-304800" lvl="0" marL="457200" rtl="0" algn="l">
              <a:lnSpc>
                <a:spcPct val="115000"/>
              </a:lnSpc>
              <a:spcBef>
                <a:spcPts val="0"/>
              </a:spcBef>
              <a:spcAft>
                <a:spcPts val="0"/>
              </a:spcAft>
              <a:buClr>
                <a:schemeClr val="accent3"/>
              </a:buClr>
              <a:buSzPts val="1200"/>
              <a:buFont typeface="Roboto"/>
              <a:buChar char="●"/>
            </a:pPr>
            <a:r>
              <a:rPr lang="en" sz="1200">
                <a:solidFill>
                  <a:schemeClr val="accent3"/>
                </a:solidFill>
                <a:latin typeface="Roboto"/>
                <a:ea typeface="Roboto"/>
                <a:cs typeface="Roboto"/>
                <a:sym typeface="Roboto"/>
              </a:rPr>
              <a:t>AS Name: The name of the organization managing the AS.</a:t>
            </a:r>
            <a:endParaRPr sz="1200">
              <a:solidFill>
                <a:schemeClr val="accent3"/>
              </a:solidFill>
              <a:latin typeface="Roboto"/>
              <a:ea typeface="Roboto"/>
              <a:cs typeface="Roboto"/>
              <a:sym typeface="Roboto"/>
            </a:endParaRPr>
          </a:p>
          <a:p>
            <a:pPr indent="-304800" lvl="0" marL="457200" rtl="0" algn="l">
              <a:lnSpc>
                <a:spcPct val="115000"/>
              </a:lnSpc>
              <a:spcBef>
                <a:spcPts val="0"/>
              </a:spcBef>
              <a:spcAft>
                <a:spcPts val="0"/>
              </a:spcAft>
              <a:buClr>
                <a:schemeClr val="accent3"/>
              </a:buClr>
              <a:buSzPts val="1200"/>
              <a:buFont typeface="Roboto"/>
              <a:buChar char="●"/>
            </a:pPr>
            <a:r>
              <a:rPr lang="en" sz="1200">
                <a:solidFill>
                  <a:schemeClr val="accent3"/>
                </a:solidFill>
                <a:latin typeface="Roboto"/>
                <a:ea typeface="Roboto"/>
                <a:cs typeface="Roboto"/>
                <a:sym typeface="Roboto"/>
              </a:rPr>
              <a:t>Peers: Other AS with which it has a direct BGP relationship.</a:t>
            </a:r>
            <a:endParaRPr sz="1200">
              <a:solidFill>
                <a:schemeClr val="accent3"/>
              </a:solidFill>
              <a:latin typeface="Roboto"/>
              <a:ea typeface="Roboto"/>
              <a:cs typeface="Roboto"/>
              <a:sym typeface="Roboto"/>
            </a:endParaRPr>
          </a:p>
          <a:p>
            <a:pPr indent="-304800" lvl="0" marL="457200" rtl="0" algn="l">
              <a:lnSpc>
                <a:spcPct val="115000"/>
              </a:lnSpc>
              <a:spcBef>
                <a:spcPts val="0"/>
              </a:spcBef>
              <a:spcAft>
                <a:spcPts val="0"/>
              </a:spcAft>
              <a:buClr>
                <a:schemeClr val="accent3"/>
              </a:buClr>
              <a:buSzPts val="1200"/>
              <a:buFont typeface="Roboto"/>
              <a:buChar char="●"/>
            </a:pPr>
            <a:r>
              <a:rPr lang="en" sz="1200">
                <a:solidFill>
                  <a:schemeClr val="accent3"/>
                </a:solidFill>
                <a:latin typeface="Roboto"/>
                <a:ea typeface="Roboto"/>
                <a:cs typeface="Roboto"/>
                <a:sym typeface="Roboto"/>
              </a:rPr>
              <a:t>Upstreams: Larger AS to which it connects to reach parts of the internet not within its immediate network.</a:t>
            </a:r>
            <a:endParaRPr sz="1200">
              <a:solidFill>
                <a:schemeClr val="accent3"/>
              </a:solidFill>
              <a:latin typeface="Roboto"/>
              <a:ea typeface="Roboto"/>
              <a:cs typeface="Roboto"/>
              <a:sym typeface="Roboto"/>
            </a:endParaRPr>
          </a:p>
          <a:p>
            <a:pPr indent="-304800" lvl="0" marL="457200" rtl="0" algn="l">
              <a:lnSpc>
                <a:spcPct val="115000"/>
              </a:lnSpc>
              <a:spcBef>
                <a:spcPts val="0"/>
              </a:spcBef>
              <a:spcAft>
                <a:spcPts val="0"/>
              </a:spcAft>
              <a:buClr>
                <a:schemeClr val="accent3"/>
              </a:buClr>
              <a:buSzPts val="1200"/>
              <a:buFont typeface="Roboto"/>
              <a:buChar char="●"/>
            </a:pPr>
            <a:r>
              <a:rPr lang="en" sz="1200">
                <a:solidFill>
                  <a:schemeClr val="accent3"/>
                </a:solidFill>
                <a:latin typeface="Roboto"/>
                <a:ea typeface="Roboto"/>
                <a:cs typeface="Roboto"/>
                <a:sym typeface="Roboto"/>
              </a:rPr>
              <a:t>Downstreams: Smaller AS or networks that connect to it for internet access.</a:t>
            </a:r>
            <a:endParaRPr sz="1200">
              <a:solidFill>
                <a:schemeClr val="accent3"/>
              </a:solidFill>
              <a:latin typeface="Roboto"/>
              <a:ea typeface="Roboto"/>
              <a:cs typeface="Roboto"/>
              <a:sym typeface="Roboto"/>
            </a:endParaRPr>
          </a:p>
          <a:p>
            <a:pPr indent="-304800" lvl="0" marL="457200" rtl="0" algn="l">
              <a:lnSpc>
                <a:spcPct val="115000"/>
              </a:lnSpc>
              <a:spcBef>
                <a:spcPts val="0"/>
              </a:spcBef>
              <a:spcAft>
                <a:spcPts val="0"/>
              </a:spcAft>
              <a:buClr>
                <a:schemeClr val="accent3"/>
              </a:buClr>
              <a:buSzPts val="1200"/>
              <a:buFont typeface="Roboto"/>
              <a:buChar char="●"/>
            </a:pPr>
            <a:r>
              <a:rPr lang="en" sz="1200">
                <a:solidFill>
                  <a:schemeClr val="accent3"/>
                </a:solidFill>
                <a:latin typeface="Roboto"/>
                <a:ea typeface="Roboto"/>
                <a:cs typeface="Roboto"/>
                <a:sym typeface="Roboto"/>
              </a:rPr>
              <a:t>Country: country of AS organization</a:t>
            </a:r>
            <a:endParaRPr sz="1200">
              <a:solidFill>
                <a:schemeClr val="accent3"/>
              </a:solidFill>
              <a:latin typeface="Roboto"/>
              <a:ea typeface="Roboto"/>
              <a:cs typeface="Roboto"/>
              <a:sym typeface="Roboto"/>
            </a:endParaRPr>
          </a:p>
          <a:p>
            <a:pPr indent="-304800" lvl="0" marL="457200" rtl="0" algn="l">
              <a:lnSpc>
                <a:spcPct val="115000"/>
              </a:lnSpc>
              <a:spcBef>
                <a:spcPts val="0"/>
              </a:spcBef>
              <a:spcAft>
                <a:spcPts val="0"/>
              </a:spcAft>
              <a:buClr>
                <a:schemeClr val="accent3"/>
              </a:buClr>
              <a:buSzPts val="1200"/>
              <a:buFont typeface="Roboto"/>
              <a:buChar char="●"/>
            </a:pPr>
            <a:r>
              <a:rPr lang="en" sz="1200">
                <a:solidFill>
                  <a:schemeClr val="accent3"/>
                </a:solidFill>
                <a:latin typeface="Roboto"/>
                <a:ea typeface="Roboto"/>
                <a:cs typeface="Roboto"/>
                <a:sym typeface="Roboto"/>
              </a:rPr>
              <a:t>City: city of AS organization</a:t>
            </a:r>
            <a:endParaRPr sz="1800">
              <a:solidFill>
                <a:schemeClr val="dk2"/>
              </a:solidFill>
            </a:endParaRPr>
          </a:p>
        </p:txBody>
      </p:sp>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800">
                <a:solidFill>
                  <a:srgbClr val="FF9900"/>
                </a:solidFill>
              </a:rPr>
              <a:t>Bviews Data(RIP)</a:t>
            </a:r>
            <a:endParaRPr>
              <a:solidFill>
                <a:srgbClr val="FF99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FF9900"/>
                </a:solidFill>
              </a:rPr>
              <a:t>BGP Updates</a:t>
            </a:r>
            <a:endParaRPr sz="1600">
              <a:solidFill>
                <a:srgbClr val="FF9900"/>
              </a:solidFill>
            </a:endParaRPr>
          </a:p>
        </p:txBody>
      </p:sp>
      <p:sp>
        <p:nvSpPr>
          <p:cNvPr id="90" name="Google Shape;90;p18"/>
          <p:cNvSpPr txBox="1"/>
          <p:nvPr/>
        </p:nvSpPr>
        <p:spPr>
          <a:xfrm>
            <a:off x="33875" y="1313900"/>
            <a:ext cx="52335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9900"/>
              </a:solidFill>
            </a:endParaRPr>
          </a:p>
        </p:txBody>
      </p:sp>
      <p:sp>
        <p:nvSpPr>
          <p:cNvPr id="91" name="Google Shape;91;p18"/>
          <p:cNvSpPr txBox="1"/>
          <p:nvPr/>
        </p:nvSpPr>
        <p:spPr>
          <a:xfrm>
            <a:off x="162125" y="1180050"/>
            <a:ext cx="3639300" cy="369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200">
              <a:solidFill>
                <a:schemeClr val="accent3"/>
              </a:solidFill>
            </a:endParaRPr>
          </a:p>
        </p:txBody>
      </p:sp>
      <p:pic>
        <p:nvPicPr>
          <p:cNvPr id="92" name="Google Shape;92;p18"/>
          <p:cNvPicPr preferRelativeResize="0"/>
          <p:nvPr/>
        </p:nvPicPr>
        <p:blipFill>
          <a:blip r:embed="rId3">
            <a:alphaModFix/>
          </a:blip>
          <a:stretch>
            <a:fillRect/>
          </a:stretch>
        </p:blipFill>
        <p:spPr>
          <a:xfrm>
            <a:off x="5288625" y="378350"/>
            <a:ext cx="3747276" cy="2418925"/>
          </a:xfrm>
          <a:prstGeom prst="rect">
            <a:avLst/>
          </a:prstGeom>
          <a:noFill/>
          <a:ln>
            <a:noFill/>
          </a:ln>
        </p:spPr>
      </p:pic>
      <p:pic>
        <p:nvPicPr>
          <p:cNvPr id="93" name="Google Shape;93;p18"/>
          <p:cNvPicPr preferRelativeResize="0"/>
          <p:nvPr/>
        </p:nvPicPr>
        <p:blipFill>
          <a:blip r:embed="rId4">
            <a:alphaModFix/>
          </a:blip>
          <a:stretch>
            <a:fillRect/>
          </a:stretch>
        </p:blipFill>
        <p:spPr>
          <a:xfrm>
            <a:off x="5044025" y="3161450"/>
            <a:ext cx="4099974" cy="1708324"/>
          </a:xfrm>
          <a:prstGeom prst="rect">
            <a:avLst/>
          </a:prstGeom>
          <a:noFill/>
          <a:ln>
            <a:noFill/>
          </a:ln>
        </p:spPr>
      </p:pic>
      <p:sp>
        <p:nvSpPr>
          <p:cNvPr id="94" name="Google Shape;94;p18"/>
          <p:cNvSpPr txBox="1"/>
          <p:nvPr>
            <p:ph idx="1" type="body"/>
          </p:nvPr>
        </p:nvSpPr>
        <p:spPr>
          <a:xfrm>
            <a:off x="162125" y="1017725"/>
            <a:ext cx="4977000" cy="3416400"/>
          </a:xfrm>
          <a:prstGeom prst="rect">
            <a:avLst/>
          </a:prstGeom>
        </p:spPr>
        <p:txBody>
          <a:bodyPr anchorCtr="0" anchor="t" bIns="91425" lIns="91425" spcFirstLastPara="1" rIns="91425" wrap="square" tIns="91425">
            <a:normAutofit lnSpcReduction="10000"/>
          </a:bodyPr>
          <a:lstStyle/>
          <a:p>
            <a:pPr indent="-304800" lvl="0" marL="457200" rtl="0" algn="l">
              <a:lnSpc>
                <a:spcPct val="100000"/>
              </a:lnSpc>
              <a:spcBef>
                <a:spcPts val="0"/>
              </a:spcBef>
              <a:spcAft>
                <a:spcPts val="0"/>
              </a:spcAft>
              <a:buClr>
                <a:schemeClr val="accent3"/>
              </a:buClr>
              <a:buSzPts val="1200"/>
              <a:buFont typeface="Arial"/>
              <a:buChar char="●"/>
            </a:pPr>
            <a:r>
              <a:rPr lang="en" sz="1200">
                <a:latin typeface="Roboto"/>
                <a:ea typeface="Roboto"/>
                <a:cs typeface="Roboto"/>
                <a:sym typeface="Roboto"/>
              </a:rPr>
              <a:t>M</a:t>
            </a:r>
            <a:r>
              <a:rPr lang="en" sz="1200">
                <a:latin typeface="Roboto"/>
                <a:ea typeface="Roboto"/>
                <a:cs typeface="Roboto"/>
                <a:sym typeface="Roboto"/>
              </a:rPr>
              <a:t>essages exchanged between BGP routers to inform each other of the availability, reachability, and optimal routes to different network prefixes on the internet.</a:t>
            </a:r>
            <a:endParaRPr sz="1200">
              <a:latin typeface="Arial"/>
              <a:ea typeface="Arial"/>
              <a:cs typeface="Arial"/>
              <a:sym typeface="Arial"/>
            </a:endParaRPr>
          </a:p>
          <a:p>
            <a:pPr indent="-304800" lvl="0" marL="457200" rtl="0" algn="l">
              <a:spcBef>
                <a:spcPts val="0"/>
              </a:spcBef>
              <a:spcAft>
                <a:spcPts val="0"/>
              </a:spcAft>
              <a:buClr>
                <a:schemeClr val="accent3"/>
              </a:buClr>
              <a:buSzPts val="1200"/>
              <a:buFont typeface="Arial"/>
              <a:buChar char="●"/>
            </a:pPr>
            <a:r>
              <a:rPr lang="en" sz="1200">
                <a:latin typeface="Arial"/>
                <a:ea typeface="Arial"/>
                <a:cs typeface="Arial"/>
                <a:sym typeface="Arial"/>
              </a:rPr>
              <a:t>Route Announcement: Contains new routing information, including network prefixes, AS path, next-hop IP address, and other path attributes.</a:t>
            </a:r>
            <a:endParaRPr sz="1200">
              <a:latin typeface="Arial"/>
              <a:ea typeface="Arial"/>
              <a:cs typeface="Arial"/>
              <a:sym typeface="Arial"/>
            </a:endParaRPr>
          </a:p>
          <a:p>
            <a:pPr indent="-304800" lvl="0" marL="457200" rtl="0" algn="l">
              <a:spcBef>
                <a:spcPts val="0"/>
              </a:spcBef>
              <a:spcAft>
                <a:spcPts val="0"/>
              </a:spcAft>
              <a:buClr>
                <a:schemeClr val="accent3"/>
              </a:buClr>
              <a:buSzPts val="1200"/>
              <a:buFont typeface="Arial"/>
              <a:buChar char="●"/>
            </a:pPr>
            <a:r>
              <a:rPr lang="en" sz="1200">
                <a:latin typeface="Arial"/>
                <a:ea typeface="Arial"/>
                <a:cs typeface="Arial"/>
                <a:sym typeface="Arial"/>
              </a:rPr>
              <a:t>Route Withdrawal: Indicates that a previously valid route is no longer available.</a:t>
            </a:r>
            <a:endParaRPr sz="1200">
              <a:latin typeface="Arial"/>
              <a:ea typeface="Arial"/>
              <a:cs typeface="Arial"/>
              <a:sym typeface="Arial"/>
            </a:endParaRPr>
          </a:p>
          <a:p>
            <a:pPr indent="-304800" lvl="0" marL="457200" rtl="0" algn="l">
              <a:spcBef>
                <a:spcPts val="0"/>
              </a:spcBef>
              <a:spcAft>
                <a:spcPts val="0"/>
              </a:spcAft>
              <a:buClr>
                <a:schemeClr val="accent3"/>
              </a:buClr>
              <a:buSzPts val="1200"/>
              <a:buFont typeface="Arial"/>
              <a:buChar char="●"/>
            </a:pPr>
            <a:r>
              <a:rPr lang="en" sz="1200">
                <a:latin typeface="Arial"/>
                <a:ea typeface="Arial"/>
                <a:cs typeface="Arial"/>
                <a:sym typeface="Arial"/>
              </a:rPr>
              <a:t>Path Attributes: Provide additional information about the route, such as the originating AS, local preference, and multi-exit discriminators.</a:t>
            </a:r>
            <a:endParaRPr sz="1200">
              <a:latin typeface="Arial"/>
              <a:ea typeface="Arial"/>
              <a:cs typeface="Arial"/>
              <a:sym typeface="Arial"/>
            </a:endParaRPr>
          </a:p>
          <a:p>
            <a:pPr indent="-304800" lvl="0" marL="457200" rtl="0" algn="l">
              <a:spcBef>
                <a:spcPts val="0"/>
              </a:spcBef>
              <a:spcAft>
                <a:spcPts val="0"/>
              </a:spcAft>
              <a:buClr>
                <a:schemeClr val="accent3"/>
              </a:buClr>
              <a:buSzPts val="1200"/>
              <a:buFont typeface="Roboto"/>
              <a:buChar char="●"/>
            </a:pPr>
            <a:r>
              <a:rPr lang="en" sz="1200">
                <a:latin typeface="Arial"/>
                <a:ea typeface="Arial"/>
                <a:cs typeface="Arial"/>
                <a:sym typeface="Arial"/>
              </a:rPr>
              <a:t>Path Length: </a:t>
            </a:r>
            <a:r>
              <a:rPr lang="en" sz="1200">
                <a:latin typeface="Roboto"/>
                <a:ea typeface="Roboto"/>
                <a:cs typeface="Roboto"/>
                <a:sym typeface="Roboto"/>
              </a:rPr>
              <a:t>The number of autonomous systems (AS) that an update passes through before reaching its destination.</a:t>
            </a:r>
            <a:endParaRPr sz="1200">
              <a:latin typeface="Arial"/>
              <a:ea typeface="Arial"/>
              <a:cs typeface="Arial"/>
              <a:sym typeface="Arial"/>
            </a:endParaRPr>
          </a:p>
          <a:p>
            <a:pPr indent="-304800" lvl="0" marL="457200" rtl="0" algn="l">
              <a:spcBef>
                <a:spcPts val="0"/>
              </a:spcBef>
              <a:spcAft>
                <a:spcPts val="0"/>
              </a:spcAft>
              <a:buClr>
                <a:schemeClr val="accent3"/>
              </a:buClr>
              <a:buSzPts val="1200"/>
              <a:buFont typeface="Roboto"/>
              <a:buChar char="●"/>
            </a:pPr>
            <a:r>
              <a:rPr lang="en" sz="1200">
                <a:latin typeface="Arial"/>
                <a:ea typeface="Arial"/>
                <a:cs typeface="Arial"/>
                <a:sym typeface="Arial"/>
              </a:rPr>
              <a:t>Message length: </a:t>
            </a:r>
            <a:r>
              <a:rPr lang="en" sz="1200">
                <a:latin typeface="Roboto"/>
                <a:ea typeface="Roboto"/>
                <a:cs typeface="Roboto"/>
                <a:sym typeface="Roboto"/>
              </a:rPr>
              <a:t>The size of the BGP update message in bytes, which includes the route advertisement or withdrawal information and any path attributes.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FF9900"/>
                </a:solidFill>
              </a:rPr>
              <a:t>Data on Neo4j</a:t>
            </a:r>
            <a:endParaRPr sz="1600">
              <a:solidFill>
                <a:srgbClr val="FF9900"/>
              </a:solidFill>
            </a:endParaRPr>
          </a:p>
        </p:txBody>
      </p:sp>
      <p:sp>
        <p:nvSpPr>
          <p:cNvPr id="100" name="Google Shape;100;p19"/>
          <p:cNvSpPr txBox="1"/>
          <p:nvPr/>
        </p:nvSpPr>
        <p:spPr>
          <a:xfrm>
            <a:off x="33875" y="1313900"/>
            <a:ext cx="52335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9900"/>
              </a:solidFill>
            </a:endParaRPr>
          </a:p>
        </p:txBody>
      </p:sp>
      <p:sp>
        <p:nvSpPr>
          <p:cNvPr id="101" name="Google Shape;101;p19"/>
          <p:cNvSpPr txBox="1"/>
          <p:nvPr/>
        </p:nvSpPr>
        <p:spPr>
          <a:xfrm>
            <a:off x="162125" y="1180050"/>
            <a:ext cx="3639300" cy="369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200">
              <a:solidFill>
                <a:schemeClr val="accent3"/>
              </a:solidFill>
            </a:endParaRPr>
          </a:p>
        </p:txBody>
      </p:sp>
      <p:sp>
        <p:nvSpPr>
          <p:cNvPr id="102" name="Google Shape;102;p19"/>
          <p:cNvSpPr txBox="1"/>
          <p:nvPr>
            <p:ph idx="1" type="body"/>
          </p:nvPr>
        </p:nvSpPr>
        <p:spPr>
          <a:xfrm>
            <a:off x="162125" y="1017725"/>
            <a:ext cx="49770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9E9E9E"/>
              </a:buClr>
              <a:buSzPts val="1200"/>
              <a:buFont typeface="Arial"/>
              <a:buChar char="●"/>
            </a:pPr>
            <a:r>
              <a:rPr lang="en" sz="1200">
                <a:solidFill>
                  <a:srgbClr val="9E9E9E"/>
                </a:solidFill>
                <a:latin typeface="Arial"/>
                <a:ea typeface="Arial"/>
                <a:cs typeface="Arial"/>
                <a:sym typeface="Arial"/>
              </a:rPr>
              <a:t>BGP Preview is stored for each time stamp</a:t>
            </a:r>
            <a:endParaRPr sz="1200">
              <a:solidFill>
                <a:srgbClr val="9E9E9E"/>
              </a:solidFill>
              <a:latin typeface="Arial"/>
              <a:ea typeface="Arial"/>
              <a:cs typeface="Arial"/>
              <a:sym typeface="Arial"/>
            </a:endParaRPr>
          </a:p>
          <a:p>
            <a:pPr indent="-304800" lvl="0" marL="457200" rtl="0" algn="l">
              <a:spcBef>
                <a:spcPts val="0"/>
              </a:spcBef>
              <a:spcAft>
                <a:spcPts val="0"/>
              </a:spcAft>
              <a:buClr>
                <a:srgbClr val="9E9E9E"/>
              </a:buClr>
              <a:buSzPts val="1200"/>
              <a:buFont typeface="Arial"/>
              <a:buChar char="●"/>
            </a:pPr>
            <a:r>
              <a:rPr lang="en" sz="1200">
                <a:solidFill>
                  <a:srgbClr val="9E9E9E"/>
                </a:solidFill>
                <a:latin typeface="Arial"/>
                <a:ea typeface="Arial"/>
                <a:cs typeface="Arial"/>
                <a:sym typeface="Arial"/>
              </a:rPr>
              <a:t>Node type is set as Node_&lt;timestamp&gt;</a:t>
            </a:r>
            <a:endParaRPr sz="1200">
              <a:solidFill>
                <a:srgbClr val="9E9E9E"/>
              </a:solidFill>
              <a:latin typeface="Arial"/>
              <a:ea typeface="Arial"/>
              <a:cs typeface="Arial"/>
              <a:sym typeface="Arial"/>
            </a:endParaRPr>
          </a:p>
          <a:p>
            <a:pPr indent="-304800" lvl="0" marL="457200" rtl="0" algn="l">
              <a:spcBef>
                <a:spcPts val="0"/>
              </a:spcBef>
              <a:spcAft>
                <a:spcPts val="0"/>
              </a:spcAft>
              <a:buClr>
                <a:srgbClr val="9E9E9E"/>
              </a:buClr>
              <a:buSzPts val="1200"/>
              <a:buFont typeface="Arial"/>
              <a:buChar char="●"/>
            </a:pPr>
            <a:r>
              <a:rPr lang="en" sz="1200">
                <a:solidFill>
                  <a:srgbClr val="9E9E9E"/>
                </a:solidFill>
                <a:latin typeface="Arial"/>
                <a:ea typeface="Arial"/>
                <a:cs typeface="Arial"/>
                <a:sym typeface="Arial"/>
              </a:rPr>
              <a:t>So, each timestamp will have a disjoint graph which includes the required ASNs.</a:t>
            </a:r>
            <a:endParaRPr sz="1200">
              <a:solidFill>
                <a:srgbClr val="9E9E9E"/>
              </a:solidFill>
              <a:latin typeface="Arial"/>
              <a:ea typeface="Arial"/>
              <a:cs typeface="Arial"/>
              <a:sym typeface="Arial"/>
            </a:endParaRPr>
          </a:p>
          <a:p>
            <a:pPr indent="-304800" lvl="0" marL="457200" rtl="0" algn="l">
              <a:spcBef>
                <a:spcPts val="0"/>
              </a:spcBef>
              <a:spcAft>
                <a:spcPts val="0"/>
              </a:spcAft>
              <a:buClr>
                <a:srgbClr val="9E9E9E"/>
              </a:buClr>
              <a:buSzPts val="1200"/>
              <a:buFont typeface="Arial"/>
              <a:buChar char="●"/>
            </a:pPr>
            <a:r>
              <a:rPr lang="en" sz="1200">
                <a:solidFill>
                  <a:srgbClr val="9E9E9E"/>
                </a:solidFill>
                <a:latin typeface="Arial"/>
                <a:ea typeface="Arial"/>
                <a:cs typeface="Arial"/>
                <a:sym typeface="Arial"/>
              </a:rPr>
              <a:t>Source: </a:t>
            </a:r>
            <a:r>
              <a:rPr lang="en" sz="1200" u="sng">
                <a:solidFill>
                  <a:schemeClr val="hlink"/>
                </a:solidFill>
                <a:latin typeface="Arial"/>
                <a:ea typeface="Arial"/>
                <a:cs typeface="Arial"/>
                <a:sym typeface="Arial"/>
                <a:hlinkClick r:id="rId3"/>
              </a:rPr>
              <a:t>https://ris.ripe.net/docs/</a:t>
            </a:r>
            <a:r>
              <a:rPr lang="en" sz="1200">
                <a:solidFill>
                  <a:srgbClr val="9E9E9E"/>
                </a:solidFill>
                <a:latin typeface="Arial"/>
                <a:ea typeface="Arial"/>
                <a:cs typeface="Arial"/>
                <a:sym typeface="Arial"/>
              </a:rPr>
              <a:t> (</a:t>
            </a:r>
            <a:r>
              <a:rPr lang="en" sz="1200">
                <a:solidFill>
                  <a:srgbClr val="9E9E9E"/>
                </a:solidFill>
                <a:latin typeface="Arial"/>
                <a:ea typeface="Arial"/>
                <a:cs typeface="Arial"/>
                <a:sym typeface="Arial"/>
              </a:rPr>
              <a:t>The data is generated three times a day - every 8 hours.)</a:t>
            </a:r>
            <a:endParaRPr sz="1200">
              <a:solidFill>
                <a:srgbClr val="9E9E9E"/>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LangChain graph implementation</a:t>
            </a:r>
            <a:endParaRPr>
              <a:solidFill>
                <a:srgbClr val="FF9900"/>
              </a:solidFill>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LangChain allows users to leverage LLMs like OpenAI’s GPT-3.5 turbo to build custom systems tailored to </a:t>
            </a:r>
            <a:r>
              <a:rPr lang="en"/>
              <a:t>specific</a:t>
            </a:r>
            <a:r>
              <a:rPr lang="en"/>
              <a:t> </a:t>
            </a:r>
            <a:r>
              <a:rPr lang="en"/>
              <a:t>use cases.</a:t>
            </a:r>
            <a:endParaRPr/>
          </a:p>
          <a:p>
            <a:pPr indent="-334327" lvl="0" marL="457200" rtl="0" algn="l">
              <a:spcBef>
                <a:spcPts val="0"/>
              </a:spcBef>
              <a:spcAft>
                <a:spcPts val="0"/>
              </a:spcAft>
              <a:buSzPct val="100000"/>
              <a:buChar char="-"/>
            </a:pPr>
            <a:r>
              <a:rPr lang="en"/>
              <a:t>BGP structure is stored as a graph in Neo4j.</a:t>
            </a:r>
            <a:endParaRPr/>
          </a:p>
          <a:p>
            <a:pPr indent="-334327" lvl="0" marL="457200" rtl="0" algn="l">
              <a:spcBef>
                <a:spcPts val="0"/>
              </a:spcBef>
              <a:spcAft>
                <a:spcPts val="0"/>
              </a:spcAft>
              <a:buSzPct val="100000"/>
              <a:buChar char="-"/>
            </a:pPr>
            <a:r>
              <a:rPr lang="en"/>
              <a:t>Philosophy: graph is a standalone object, and LLM generates answer based on information retrieved from the graph</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AutoNum type="arabicPeriod"/>
            </a:pPr>
            <a:r>
              <a:rPr lang="en"/>
              <a:t>Create Cypher queries for information retrieval based on graph schema.</a:t>
            </a:r>
            <a:endParaRPr/>
          </a:p>
          <a:p>
            <a:pPr indent="-334327" lvl="0" marL="457200" rtl="0" algn="l">
              <a:spcBef>
                <a:spcPts val="0"/>
              </a:spcBef>
              <a:spcAft>
                <a:spcPts val="0"/>
              </a:spcAft>
              <a:buSzPct val="100000"/>
              <a:buAutoNum type="arabicPeriod"/>
            </a:pPr>
            <a:r>
              <a:rPr lang="en"/>
              <a:t>Summarize Neo4j output from Cypher query.</a:t>
            </a:r>
            <a:endParaRPr/>
          </a:p>
          <a:p>
            <a:pPr indent="-334327" lvl="0" marL="457200" rtl="0" algn="l">
              <a:spcBef>
                <a:spcPts val="0"/>
              </a:spcBef>
              <a:spcAft>
                <a:spcPts val="0"/>
              </a:spcAft>
              <a:buSzPct val="100000"/>
              <a:buAutoNum type="arabicPeriod"/>
            </a:pPr>
            <a:r>
              <a:rPr lang="en"/>
              <a:t>Answer user prompts based on generated Cypher query and response from Neo4j.</a:t>
            </a:r>
            <a:endParaRPr/>
          </a:p>
          <a:p>
            <a:pPr indent="-310832" lvl="1" marL="914400" rtl="0" algn="l">
              <a:spcBef>
                <a:spcPts val="0"/>
              </a:spcBef>
              <a:spcAft>
                <a:spcPts val="0"/>
              </a:spcAft>
              <a:buSzPct val="100000"/>
              <a:buAutoNum type="alphaLcPeriod"/>
            </a:pPr>
            <a:r>
              <a:rPr lang="en"/>
              <a:t>Shortest path</a:t>
            </a:r>
            <a:endParaRPr/>
          </a:p>
          <a:p>
            <a:pPr indent="-310832" lvl="1" marL="914400" rtl="0" algn="l">
              <a:spcBef>
                <a:spcPts val="0"/>
              </a:spcBef>
              <a:spcAft>
                <a:spcPts val="0"/>
              </a:spcAft>
              <a:buSzPct val="100000"/>
              <a:buAutoNum type="alphaLcPeriod"/>
            </a:pPr>
            <a:r>
              <a:rPr lang="en"/>
              <a:t>Number of paths</a:t>
            </a:r>
            <a:endParaRPr/>
          </a:p>
          <a:p>
            <a:pPr indent="-310832" lvl="1" marL="914400" rtl="0" algn="l">
              <a:spcBef>
                <a:spcPts val="0"/>
              </a:spcBef>
              <a:spcAft>
                <a:spcPts val="0"/>
              </a:spcAft>
              <a:buSzPct val="100000"/>
              <a:buAutoNum type="alphaLcPeriod"/>
            </a:pPr>
            <a:r>
              <a:rPr lang="en"/>
              <a:t>Graph statistics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Overview of Langchain implementation</a:t>
            </a:r>
            <a:endParaRPr>
              <a:solidFill>
                <a:srgbClr val="FF9900"/>
              </a:solidFill>
            </a:endParaRPr>
          </a:p>
          <a:p>
            <a:pPr indent="0" lvl="0" marL="0" rtl="0" algn="l">
              <a:spcBef>
                <a:spcPts val="0"/>
              </a:spcBef>
              <a:spcAft>
                <a:spcPts val="0"/>
              </a:spcAft>
              <a:buNone/>
            </a:pPr>
            <a:r>
              <a:t/>
            </a:r>
            <a:endParaRPr>
              <a:solidFill>
                <a:srgbClr val="FF9900"/>
              </a:solidFill>
            </a:endParaRPr>
          </a:p>
        </p:txBody>
      </p:sp>
      <p:pic>
        <p:nvPicPr>
          <p:cNvPr id="114" name="Google Shape;114;p21"/>
          <p:cNvPicPr preferRelativeResize="0"/>
          <p:nvPr/>
        </p:nvPicPr>
        <p:blipFill>
          <a:blip r:embed="rId3">
            <a:alphaModFix/>
          </a:blip>
          <a:stretch>
            <a:fillRect/>
          </a:stretch>
        </p:blipFill>
        <p:spPr>
          <a:xfrm>
            <a:off x="1720037" y="1017725"/>
            <a:ext cx="5703926" cy="3892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